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256" r:id="rId2"/>
    <p:sldId id="291" r:id="rId3"/>
    <p:sldId id="301" r:id="rId4"/>
    <p:sldId id="302" r:id="rId5"/>
    <p:sldId id="282" r:id="rId6"/>
    <p:sldId id="281" r:id="rId7"/>
    <p:sldId id="278" r:id="rId8"/>
    <p:sldId id="279" r:id="rId9"/>
    <p:sldId id="264" r:id="rId10"/>
    <p:sldId id="265" r:id="rId11"/>
    <p:sldId id="263" r:id="rId12"/>
    <p:sldId id="268" r:id="rId13"/>
    <p:sldId id="303" r:id="rId14"/>
    <p:sldId id="269" r:id="rId15"/>
    <p:sldId id="270" r:id="rId16"/>
    <p:sldId id="271" r:id="rId17"/>
    <p:sldId id="272" r:id="rId18"/>
    <p:sldId id="273" r:id="rId19"/>
    <p:sldId id="274" r:id="rId20"/>
    <p:sldId id="275" r:id="rId21"/>
    <p:sldId id="285" r:id="rId22"/>
    <p:sldId id="259" r:id="rId23"/>
    <p:sldId id="283" r:id="rId24"/>
    <p:sldId id="260" r:id="rId25"/>
    <p:sldId id="261" r:id="rId26"/>
    <p:sldId id="262" r:id="rId27"/>
    <p:sldId id="284" r:id="rId28"/>
    <p:sldId id="267" r:id="rId29"/>
    <p:sldId id="292" r:id="rId30"/>
    <p:sldId id="293" r:id="rId31"/>
    <p:sldId id="294" r:id="rId32"/>
    <p:sldId id="276" r:id="rId33"/>
    <p:sldId id="280" r:id="rId34"/>
    <p:sldId id="266" r:id="rId35"/>
    <p:sldId id="277" r:id="rId36"/>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21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82900CB6-9AC8-4137-9F4F-6A20E162E3F5}" type="datetimeFigureOut">
              <a:rPr lang="en-US" smtClean="0"/>
              <a:pPr/>
              <a:t>10/23/2009</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59E5A456-CCE4-4BDF-A538-E8EACBA7939F}"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EE8D0394-481C-4DE8-A3D4-2E191F827E45}" type="datetimeFigureOut">
              <a:rPr lang="en-US" smtClean="0"/>
              <a:pPr/>
              <a:t>10/23/2009</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4875299B-4986-4EFD-B628-332ECD7A64B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53307353-F9DE-4D88-9AB4-106207EAB3A6}" type="slidenum">
              <a:rPr lang="en-US"/>
              <a:pPr/>
              <a:t>8</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3206FCA4-FE9B-46EC-9694-D782E257DE96}" type="slidenum">
              <a:rPr lang="en-US"/>
              <a:pPr/>
              <a:t>33</a:t>
            </a:fld>
            <a:endParaRPr lang="en-US"/>
          </a:p>
        </p:txBody>
      </p:sp>
      <p:sp>
        <p:nvSpPr>
          <p:cNvPr id="46083" name="Rectangle 2"/>
          <p:cNvSpPr>
            <a:spLocks noGrp="1" noRot="1" noChangeAspect="1" noChangeArrowheads="1" noTextEdit="1"/>
          </p:cNvSpPr>
          <p:nvPr>
            <p:ph type="sldImg"/>
          </p:nvPr>
        </p:nvSpPr>
        <p:spPr>
          <a:xfrm>
            <a:off x="1158875" y="681038"/>
            <a:ext cx="4541838" cy="3405187"/>
          </a:xfrm>
          <a:ln/>
        </p:spPr>
      </p:sp>
      <p:sp>
        <p:nvSpPr>
          <p:cNvPr id="46084" name="Rectangle 3"/>
          <p:cNvSpPr>
            <a:spLocks noGrp="1" noChangeArrowheads="1"/>
          </p:cNvSpPr>
          <p:nvPr>
            <p:ph type="body" idx="1"/>
          </p:nvPr>
        </p:nvSpPr>
        <p:spPr>
          <a:xfrm>
            <a:off x="916265" y="4315366"/>
            <a:ext cx="5025473" cy="4087344"/>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875299B-4986-4EFD-B628-332ECD7A64BE}" type="slidenum">
              <a:rPr lang="en-US" smtClean="0"/>
              <a:pPr/>
              <a:t>12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pPr defTabSz="895743"/>
            <a:fld id="{326738A9-120E-4FBC-93FC-B6F369C6DD8C}" type="slidenum">
              <a:rPr lang="en-US"/>
              <a:pPr defTabSz="895743"/>
              <a:t>14</a:t>
            </a:fld>
            <a:endParaRPr lang="en-US" dirty="0"/>
          </a:p>
        </p:txBody>
      </p:sp>
      <p:sp>
        <p:nvSpPr>
          <p:cNvPr id="51203"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7680341E-1DAB-4931-8871-D3A969774B29}" type="slidenum">
              <a:rPr lang="en-US" sz="1200">
                <a:latin typeface="Calibri" pitchFamily="34" charset="0"/>
              </a:rPr>
              <a:pPr algn="r" defTabSz="912879"/>
              <a:t>14</a:t>
            </a:fld>
            <a:endParaRPr lang="en-US" sz="1200" dirty="0">
              <a:latin typeface="Calibri" pitchFamily="34" charset="0"/>
            </a:endParaRPr>
          </a:p>
        </p:txBody>
      </p:sp>
      <p:sp>
        <p:nvSpPr>
          <p:cNvPr id="51204" name="Rectangle 2"/>
          <p:cNvSpPr>
            <a:spLocks noGrp="1" noRot="1" noChangeAspect="1" noChangeArrowheads="1" noTextEdit="1"/>
          </p:cNvSpPr>
          <p:nvPr>
            <p:ph type="sldImg"/>
          </p:nvPr>
        </p:nvSpPr>
        <p:spPr>
          <a:xfrm>
            <a:off x="1158875" y="681038"/>
            <a:ext cx="4543425" cy="3406775"/>
          </a:xfrm>
          <a:ln/>
        </p:spPr>
      </p:sp>
      <p:sp>
        <p:nvSpPr>
          <p:cNvPr id="51205"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895743"/>
            <a:fld id="{E9E52D5D-F24D-46BF-8F27-90A9FAEF6B17}" type="slidenum">
              <a:rPr lang="en-US"/>
              <a:pPr defTabSz="895743"/>
              <a:t>15</a:t>
            </a:fld>
            <a:endParaRPr lang="en-US" dirty="0"/>
          </a:p>
        </p:txBody>
      </p:sp>
      <p:sp>
        <p:nvSpPr>
          <p:cNvPr id="52227"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F6F4F712-017E-4459-985F-5CEB510C86AC}" type="slidenum">
              <a:rPr lang="en-US" sz="1200">
                <a:latin typeface="Calibri" pitchFamily="34" charset="0"/>
              </a:rPr>
              <a:pPr algn="r" defTabSz="912879"/>
              <a:t>15</a:t>
            </a:fld>
            <a:endParaRPr lang="en-US" sz="1200" dirty="0">
              <a:latin typeface="Calibri" pitchFamily="34" charset="0"/>
            </a:endParaRPr>
          </a:p>
        </p:txBody>
      </p:sp>
      <p:sp>
        <p:nvSpPr>
          <p:cNvPr id="52228" name="Rectangle 2"/>
          <p:cNvSpPr>
            <a:spLocks noGrp="1" noRot="1" noChangeAspect="1" noChangeArrowheads="1" noTextEdit="1"/>
          </p:cNvSpPr>
          <p:nvPr>
            <p:ph type="sldImg"/>
          </p:nvPr>
        </p:nvSpPr>
        <p:spPr>
          <a:xfrm>
            <a:off x="1158875" y="681038"/>
            <a:ext cx="4543425" cy="3406775"/>
          </a:xfrm>
          <a:ln/>
        </p:spPr>
      </p:sp>
      <p:sp>
        <p:nvSpPr>
          <p:cNvPr id="52229"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pPr defTabSz="895743"/>
            <a:fld id="{C3697A2F-2E45-4CBC-A427-6D421B253150}" type="slidenum">
              <a:rPr lang="en-US"/>
              <a:pPr defTabSz="895743"/>
              <a:t>16</a:t>
            </a:fld>
            <a:endParaRPr lang="en-US" dirty="0"/>
          </a:p>
        </p:txBody>
      </p:sp>
      <p:sp>
        <p:nvSpPr>
          <p:cNvPr id="53251"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0C9EE07A-3500-4FF4-8ACC-9870E488B9E0}" type="slidenum">
              <a:rPr lang="en-US" sz="1200">
                <a:latin typeface="Calibri" pitchFamily="34" charset="0"/>
              </a:rPr>
              <a:pPr algn="r" defTabSz="912879"/>
              <a:t>16</a:t>
            </a:fld>
            <a:endParaRPr lang="en-US" sz="1200" dirty="0">
              <a:latin typeface="Calibri" pitchFamily="34" charset="0"/>
            </a:endParaRPr>
          </a:p>
        </p:txBody>
      </p:sp>
      <p:sp>
        <p:nvSpPr>
          <p:cNvPr id="53252" name="Rectangle 2"/>
          <p:cNvSpPr>
            <a:spLocks noGrp="1" noRot="1" noChangeAspect="1" noChangeArrowheads="1" noTextEdit="1"/>
          </p:cNvSpPr>
          <p:nvPr>
            <p:ph type="sldImg"/>
          </p:nvPr>
        </p:nvSpPr>
        <p:spPr>
          <a:xfrm>
            <a:off x="1158875" y="681038"/>
            <a:ext cx="4543425" cy="3406775"/>
          </a:xfrm>
          <a:ln/>
        </p:spPr>
      </p:sp>
      <p:sp>
        <p:nvSpPr>
          <p:cNvPr id="53253"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defTabSz="895743"/>
            <a:fld id="{3489C80B-36F5-4570-A7E2-B4C5BDA0A0D9}" type="slidenum">
              <a:rPr lang="en-US"/>
              <a:pPr defTabSz="895743"/>
              <a:t>17</a:t>
            </a:fld>
            <a:endParaRPr lang="en-US" dirty="0"/>
          </a:p>
        </p:txBody>
      </p:sp>
      <p:sp>
        <p:nvSpPr>
          <p:cNvPr id="54275"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E89FCD61-366E-4CE9-87BC-146ED176266D}" type="slidenum">
              <a:rPr lang="en-US" sz="1200">
                <a:latin typeface="Calibri" pitchFamily="34" charset="0"/>
              </a:rPr>
              <a:pPr algn="r" defTabSz="912879"/>
              <a:t>17</a:t>
            </a:fld>
            <a:endParaRPr lang="en-US" sz="1200" dirty="0">
              <a:latin typeface="Calibri" pitchFamily="34" charset="0"/>
            </a:endParaRPr>
          </a:p>
        </p:txBody>
      </p:sp>
      <p:sp>
        <p:nvSpPr>
          <p:cNvPr id="54276" name="Rectangle 2"/>
          <p:cNvSpPr>
            <a:spLocks noGrp="1" noRot="1" noChangeAspect="1" noChangeArrowheads="1" noTextEdit="1"/>
          </p:cNvSpPr>
          <p:nvPr>
            <p:ph type="sldImg"/>
          </p:nvPr>
        </p:nvSpPr>
        <p:spPr>
          <a:xfrm>
            <a:off x="1158875" y="681038"/>
            <a:ext cx="4543425" cy="3406775"/>
          </a:xfrm>
          <a:ln/>
        </p:spPr>
      </p:sp>
      <p:sp>
        <p:nvSpPr>
          <p:cNvPr id="54277"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pPr defTabSz="895743"/>
            <a:fld id="{805B949C-53A8-4B4D-B589-9FF897BF4E74}" type="slidenum">
              <a:rPr lang="en-US"/>
              <a:pPr defTabSz="895743"/>
              <a:t>18</a:t>
            </a:fld>
            <a:endParaRPr lang="en-US" dirty="0"/>
          </a:p>
        </p:txBody>
      </p:sp>
      <p:sp>
        <p:nvSpPr>
          <p:cNvPr id="55299"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7C723203-DC07-451C-8438-1142B2246558}" type="slidenum">
              <a:rPr lang="en-US" sz="1200">
                <a:latin typeface="Calibri" pitchFamily="34" charset="0"/>
              </a:rPr>
              <a:pPr algn="r" defTabSz="912879"/>
              <a:t>18</a:t>
            </a:fld>
            <a:endParaRPr lang="en-US" sz="1200" dirty="0">
              <a:latin typeface="Calibri" pitchFamily="34" charset="0"/>
            </a:endParaRPr>
          </a:p>
        </p:txBody>
      </p:sp>
      <p:sp>
        <p:nvSpPr>
          <p:cNvPr id="55300" name="Rectangle 2"/>
          <p:cNvSpPr>
            <a:spLocks noGrp="1" noRot="1" noChangeAspect="1" noChangeArrowheads="1" noTextEdit="1"/>
          </p:cNvSpPr>
          <p:nvPr>
            <p:ph type="sldImg"/>
          </p:nvPr>
        </p:nvSpPr>
        <p:spPr>
          <a:xfrm>
            <a:off x="1158875" y="681038"/>
            <a:ext cx="4543425" cy="3406775"/>
          </a:xfrm>
          <a:ln/>
        </p:spPr>
      </p:sp>
      <p:sp>
        <p:nvSpPr>
          <p:cNvPr id="55301"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pPr defTabSz="895743"/>
            <a:fld id="{313AC7A9-9E8E-47EA-BC88-C54BB5FC5CFE}" type="slidenum">
              <a:rPr lang="en-US"/>
              <a:pPr defTabSz="895743"/>
              <a:t>19</a:t>
            </a:fld>
            <a:endParaRPr lang="en-US" dirty="0"/>
          </a:p>
        </p:txBody>
      </p:sp>
      <p:sp>
        <p:nvSpPr>
          <p:cNvPr id="56323"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0B04EBF6-8520-4F80-9F4C-EBE854AA098C}" type="slidenum">
              <a:rPr lang="en-US" sz="1200">
                <a:latin typeface="Calibri" pitchFamily="34" charset="0"/>
              </a:rPr>
              <a:pPr algn="r" defTabSz="912879"/>
              <a:t>19</a:t>
            </a:fld>
            <a:endParaRPr lang="en-US" sz="1200" dirty="0">
              <a:latin typeface="Calibri" pitchFamily="34" charset="0"/>
            </a:endParaRPr>
          </a:p>
        </p:txBody>
      </p:sp>
      <p:sp>
        <p:nvSpPr>
          <p:cNvPr id="56324" name="Rectangle 2"/>
          <p:cNvSpPr>
            <a:spLocks noGrp="1" noRot="1" noChangeAspect="1" noChangeArrowheads="1" noTextEdit="1"/>
          </p:cNvSpPr>
          <p:nvPr>
            <p:ph type="sldImg"/>
          </p:nvPr>
        </p:nvSpPr>
        <p:spPr>
          <a:xfrm>
            <a:off x="1158875" y="681038"/>
            <a:ext cx="4543425" cy="3406775"/>
          </a:xfrm>
          <a:ln/>
        </p:spPr>
      </p:sp>
      <p:sp>
        <p:nvSpPr>
          <p:cNvPr id="56325"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pPr defTabSz="895743"/>
            <a:fld id="{5F675924-6B81-45D0-8D70-083FA0DF7D01}" type="slidenum">
              <a:rPr lang="en-US"/>
              <a:pPr defTabSz="895743"/>
              <a:t>20</a:t>
            </a:fld>
            <a:endParaRPr lang="en-US" dirty="0"/>
          </a:p>
        </p:txBody>
      </p:sp>
      <p:sp>
        <p:nvSpPr>
          <p:cNvPr id="57347" name="Rectangle 7"/>
          <p:cNvSpPr txBox="1">
            <a:spLocks noGrp="1" noChangeArrowheads="1"/>
          </p:cNvSpPr>
          <p:nvPr/>
        </p:nvSpPr>
        <p:spPr bwMode="auto">
          <a:xfrm>
            <a:off x="3885580" y="8627630"/>
            <a:ext cx="2970869" cy="454495"/>
          </a:xfrm>
          <a:prstGeom prst="rect">
            <a:avLst/>
          </a:prstGeom>
          <a:noFill/>
          <a:ln w="9525">
            <a:noFill/>
            <a:miter lim="800000"/>
            <a:headEnd/>
            <a:tailEnd/>
          </a:ln>
        </p:spPr>
        <p:txBody>
          <a:bodyPr lIns="91434" tIns="45717" rIns="91434" bIns="45717" anchor="b"/>
          <a:lstStyle/>
          <a:p>
            <a:pPr algn="r" defTabSz="912879"/>
            <a:fld id="{691EE40E-6471-4F46-A10D-58A79137605B}" type="slidenum">
              <a:rPr lang="en-US" sz="1200">
                <a:latin typeface="Calibri" pitchFamily="34" charset="0"/>
              </a:rPr>
              <a:pPr algn="r" defTabSz="912879"/>
              <a:t>20</a:t>
            </a:fld>
            <a:endParaRPr lang="en-US" sz="1200" dirty="0">
              <a:latin typeface="Calibri" pitchFamily="34" charset="0"/>
            </a:endParaRPr>
          </a:p>
        </p:txBody>
      </p:sp>
      <p:sp>
        <p:nvSpPr>
          <p:cNvPr id="57348" name="Rectangle 2"/>
          <p:cNvSpPr>
            <a:spLocks noGrp="1" noRot="1" noChangeAspect="1" noChangeArrowheads="1" noTextEdit="1"/>
          </p:cNvSpPr>
          <p:nvPr>
            <p:ph type="sldImg"/>
          </p:nvPr>
        </p:nvSpPr>
        <p:spPr>
          <a:xfrm>
            <a:off x="1158875" y="681038"/>
            <a:ext cx="4543425" cy="3406775"/>
          </a:xfrm>
          <a:ln/>
        </p:spPr>
      </p:sp>
      <p:sp>
        <p:nvSpPr>
          <p:cNvPr id="57349" name="Rectangle 3"/>
          <p:cNvSpPr>
            <a:spLocks noGrp="1" noChangeArrowheads="1"/>
          </p:cNvSpPr>
          <p:nvPr>
            <p:ph type="body" idx="1"/>
          </p:nvPr>
        </p:nvSpPr>
        <p:spPr>
          <a:xfrm>
            <a:off x="684869" y="4315366"/>
            <a:ext cx="5488264" cy="4087344"/>
          </a:xfrm>
          <a:noFill/>
          <a:ln/>
        </p:spPr>
        <p:txBody>
          <a:bodyPr lIns="91434" tIns="45717" rIns="91434" bIns="45717"/>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B572865-E083-4164-B99E-77C41D0ED15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198AF4-7ADF-47EB-BF33-B7EB8B3C46D8}" type="datetimeFigureOut">
              <a:rPr lang="en-US" smtClean="0"/>
              <a:pPr/>
              <a:t>10/23/2009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85EB17-A4F4-4439-96B3-8CD9420DB1B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4" cstate="print">
            <a:lum bright="35000"/>
          </a:blip>
          <a:stretch>
            <a:fillRect/>
          </a:stretch>
        </p:blipFill>
        <p:spPr bwMode="auto">
          <a:xfrm>
            <a:off x="0" y="2"/>
            <a:ext cx="9144000" cy="6857998"/>
          </a:xfrm>
          <a:prstGeom prst="rect">
            <a:avLst/>
          </a:prstGeom>
          <a:noFill/>
          <a:ln>
            <a:noFill/>
          </a:ln>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98AF4-7ADF-47EB-BF33-B7EB8B3C46D8}" type="datetimeFigureOut">
              <a:rPr lang="en-US" smtClean="0"/>
              <a:pPr/>
              <a:t>10/23/2009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85EB17-A4F4-4439-96B3-8CD9420DB1B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000" b="1" kern="1200">
          <a:solidFill>
            <a:schemeClr val="tx1"/>
          </a:solidFill>
          <a:latin typeface="Comic Sans MS" pitchFamily="66"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b="1" kern="1200">
          <a:solidFill>
            <a:schemeClr val="tx1"/>
          </a:solidFill>
          <a:latin typeface="Comic Sans MS" pitchFamily="66" charset="0"/>
          <a:ea typeface="+mn-ea"/>
          <a:cs typeface="+mn-cs"/>
        </a:defRPr>
      </a:lvl1pPr>
      <a:lvl2pPr marL="742950" indent="-285750" algn="l" defTabSz="914400" rtl="0" eaLnBrk="1" latinLnBrk="0" hangingPunct="1">
        <a:spcBef>
          <a:spcPct val="20000"/>
        </a:spcBef>
        <a:buFont typeface="Arial" pitchFamily="34" charset="0"/>
        <a:buChar char="–"/>
        <a:defRPr sz="2800" b="1" kern="1200">
          <a:solidFill>
            <a:schemeClr val="tx1"/>
          </a:solidFill>
          <a:latin typeface="Comic Sans MS" pitchFamily="66" charset="0"/>
          <a:ea typeface="+mn-ea"/>
          <a:cs typeface="+mn-cs"/>
        </a:defRPr>
      </a:lvl2pPr>
      <a:lvl3pPr marL="1143000" indent="-228600" algn="l" defTabSz="914400" rtl="0" eaLnBrk="1" latinLnBrk="0" hangingPunct="1">
        <a:spcBef>
          <a:spcPct val="20000"/>
        </a:spcBef>
        <a:buFont typeface="Arial" pitchFamily="34" charset="0"/>
        <a:buChar char="•"/>
        <a:defRPr sz="2400" b="1" kern="1200">
          <a:solidFill>
            <a:schemeClr val="tx1"/>
          </a:solidFill>
          <a:latin typeface="Comic Sans MS" pitchFamily="66" charset="0"/>
          <a:ea typeface="+mn-ea"/>
          <a:cs typeface="+mn-cs"/>
        </a:defRPr>
      </a:lvl3pPr>
      <a:lvl4pPr marL="1600200" indent="-228600" algn="l" defTabSz="914400" rtl="0" eaLnBrk="1" latinLnBrk="0" hangingPunct="1">
        <a:spcBef>
          <a:spcPct val="20000"/>
        </a:spcBef>
        <a:buFont typeface="Arial" pitchFamily="34" charset="0"/>
        <a:buChar char="–"/>
        <a:defRPr sz="2000" b="1" kern="1200">
          <a:solidFill>
            <a:schemeClr val="tx1"/>
          </a:solidFill>
          <a:latin typeface="Comic Sans MS" pitchFamily="66" charset="0"/>
          <a:ea typeface="+mn-ea"/>
          <a:cs typeface="+mn-cs"/>
        </a:defRPr>
      </a:lvl4pPr>
      <a:lvl5pPr marL="2057400" indent="-228600" algn="l" defTabSz="914400" rtl="0" eaLnBrk="1" latinLnBrk="0" hangingPunct="1">
        <a:spcBef>
          <a:spcPct val="20000"/>
        </a:spcBef>
        <a:buFont typeface="Arial" pitchFamily="34" charset="0"/>
        <a:buChar char="»"/>
        <a:defRPr sz="2000" b="1" kern="1200">
          <a:solidFill>
            <a:schemeClr val="tx1"/>
          </a:solidFill>
          <a:latin typeface="Comic Sans MS" pitchFamily="66"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beth.ratway@learningpt.org"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www.21stcenturyskills.org/documents/ss_map_11_12_08.pd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24.xml.rels><?xml version="1.0" encoding="UTF-8" standalone="yes"?>
<Relationships xmlns="http://schemas.openxmlformats.org/package/2006/relationships"><Relationship Id="rId2" Type="http://schemas.openxmlformats.org/officeDocument/2006/relationships/hyperlink" Target="http://web.wm.edu/hsi/?svr=www"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digitaldocsinabox.org/" TargetMode="External"/><Relationship Id="rId2" Type="http://schemas.openxmlformats.org/officeDocument/2006/relationships/hyperlink" Target="http://www.ddguild.or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econocast.org/index.ht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isconsinsocialstudies.wikispaces.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oRBchZLkQR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21</a:t>
            </a:r>
            <a:r>
              <a:rPr lang="en-US" baseline="30000" dirty="0" smtClean="0"/>
              <a:t>st</a:t>
            </a:r>
            <a:r>
              <a:rPr lang="en-US" dirty="0" smtClean="0"/>
              <a:t> Century Social Studies</a:t>
            </a:r>
            <a:endParaRPr lang="en-US" dirty="0"/>
          </a:p>
        </p:txBody>
      </p:sp>
      <p:sp>
        <p:nvSpPr>
          <p:cNvPr id="3" name="Subtitle 2"/>
          <p:cNvSpPr>
            <a:spLocks noGrp="1"/>
          </p:cNvSpPr>
          <p:nvPr>
            <p:ph type="subTitle" idx="1"/>
          </p:nvPr>
        </p:nvSpPr>
        <p:spPr/>
        <p:txBody>
          <a:bodyPr/>
          <a:lstStyle/>
          <a:p>
            <a:r>
              <a:rPr lang="en-US" dirty="0" smtClean="0">
                <a:solidFill>
                  <a:schemeClr val="tx1"/>
                </a:solidFill>
              </a:rPr>
              <a:t>Beth Ratway</a:t>
            </a:r>
          </a:p>
          <a:p>
            <a:r>
              <a:rPr lang="en-US" dirty="0" smtClean="0">
                <a:solidFill>
                  <a:schemeClr val="tx1"/>
                </a:solidFill>
              </a:rPr>
              <a:t>CESA 12 2009</a:t>
            </a:r>
          </a:p>
          <a:p>
            <a:r>
              <a:rPr lang="en-US" dirty="0" smtClean="0">
                <a:hlinkClick r:id="rId2"/>
              </a:rPr>
              <a:t>beth.ratway@learningpt.org</a:t>
            </a:r>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txBox="1">
            <a:spLocks noGrp="1"/>
          </p:cNvSpPr>
          <p:nvPr/>
        </p:nvSpPr>
        <p:spPr bwMode="auto">
          <a:xfrm>
            <a:off x="5867400" y="6248400"/>
            <a:ext cx="1755775" cy="474663"/>
          </a:xfrm>
          <a:prstGeom prst="rect">
            <a:avLst/>
          </a:prstGeom>
          <a:noFill/>
          <a:ln>
            <a:miter lim="800000"/>
            <a:headEnd/>
            <a:tailEnd/>
          </a:ln>
        </p:spPr>
        <p:txBody>
          <a:bodyPr/>
          <a:lstStyle/>
          <a:p>
            <a:pPr algn="r">
              <a:defRPr/>
            </a:pPr>
            <a:fld id="{DA83BC2F-2CF6-4234-82BF-28E4468A4A1F}" type="slidenum">
              <a:rPr lang="en-US" sz="1000">
                <a:latin typeface="+mn-lt"/>
              </a:rPr>
              <a:pPr algn="r">
                <a:defRPr/>
              </a:pPr>
              <a:t>10</a:t>
            </a:fld>
            <a:endParaRPr lang="en-US" sz="1000"/>
          </a:p>
        </p:txBody>
      </p:sp>
      <p:pic>
        <p:nvPicPr>
          <p:cNvPr id="6147" name="Picture 2" descr="rainbow_web 0710"/>
          <p:cNvPicPr>
            <a:picLocks noChangeAspect="1" noChangeArrowheads="1"/>
          </p:cNvPicPr>
          <p:nvPr/>
        </p:nvPicPr>
        <p:blipFill>
          <a:blip r:embed="rId2" cstate="print"/>
          <a:srcRect/>
          <a:stretch>
            <a:fillRect/>
          </a:stretch>
        </p:blipFill>
        <p:spPr bwMode="auto">
          <a:xfrm>
            <a:off x="0" y="766763"/>
            <a:ext cx="9144000" cy="6091237"/>
          </a:xfrm>
          <a:prstGeom prst="rect">
            <a:avLst/>
          </a:prstGeom>
          <a:noFill/>
          <a:ln w="9525">
            <a:noFill/>
            <a:miter lim="800000"/>
            <a:headEnd/>
            <a:tailEnd/>
          </a:ln>
        </p:spPr>
      </p:pic>
      <p:sp>
        <p:nvSpPr>
          <p:cNvPr id="6148" name="Text Box 3"/>
          <p:cNvSpPr txBox="1">
            <a:spLocks noChangeArrowheads="1"/>
          </p:cNvSpPr>
          <p:nvPr/>
        </p:nvSpPr>
        <p:spPr bwMode="auto">
          <a:xfrm>
            <a:off x="3319463" y="2424113"/>
            <a:ext cx="2560637" cy="676275"/>
          </a:xfrm>
          <a:prstGeom prst="rect">
            <a:avLst/>
          </a:prstGeom>
          <a:solidFill>
            <a:srgbClr val="99CC00"/>
          </a:solidFill>
          <a:ln w="34925" algn="ctr">
            <a:solidFill>
              <a:srgbClr val="008000"/>
            </a:solidFill>
            <a:miter lim="800000"/>
            <a:headEnd/>
            <a:tailEnd/>
          </a:ln>
        </p:spPr>
        <p:txBody>
          <a:bodyPr>
            <a:spAutoFit/>
          </a:bodyPr>
          <a:lstStyle/>
          <a:p>
            <a:pPr algn="ctr" eaLnBrk="0" hangingPunct="0"/>
            <a:r>
              <a:rPr lang="en-US" b="1">
                <a:solidFill>
                  <a:srgbClr val="A50021"/>
                </a:solidFill>
                <a:latin typeface="Times New Roman" pitchFamily="18" charset="0"/>
              </a:rPr>
              <a:t>Core Subjects &amp; </a:t>
            </a:r>
          </a:p>
          <a:p>
            <a:pPr algn="ctr" eaLnBrk="0" hangingPunct="0"/>
            <a:r>
              <a:rPr lang="en-US" b="1">
                <a:solidFill>
                  <a:srgbClr val="A50021"/>
                </a:solidFill>
                <a:latin typeface="Times New Roman" pitchFamily="18" charset="0"/>
              </a:rPr>
              <a:t>21st Century Themes</a:t>
            </a:r>
          </a:p>
        </p:txBody>
      </p:sp>
      <p:sp>
        <p:nvSpPr>
          <p:cNvPr id="6149" name="Text Box 4"/>
          <p:cNvSpPr txBox="1">
            <a:spLocks noChangeArrowheads="1"/>
          </p:cNvSpPr>
          <p:nvPr/>
        </p:nvSpPr>
        <p:spPr bwMode="auto">
          <a:xfrm>
            <a:off x="3214688" y="4119563"/>
            <a:ext cx="2743200" cy="366712"/>
          </a:xfrm>
          <a:prstGeom prst="rect">
            <a:avLst/>
          </a:prstGeom>
          <a:solidFill>
            <a:srgbClr val="FF0000"/>
          </a:solidFill>
          <a:ln w="9525" algn="ctr">
            <a:noFill/>
            <a:miter lim="800000"/>
            <a:headEnd/>
            <a:tailEnd/>
          </a:ln>
        </p:spPr>
        <p:txBody>
          <a:bodyPr>
            <a:spAutoFit/>
          </a:bodyPr>
          <a:lstStyle/>
          <a:p>
            <a:pPr algn="ctr">
              <a:spcBef>
                <a:spcPct val="50000"/>
              </a:spcBef>
            </a:pPr>
            <a:r>
              <a:rPr lang="en-US" b="1">
                <a:solidFill>
                  <a:schemeClr val="bg1"/>
                </a:solidFill>
                <a:latin typeface="Times New Roman" pitchFamily="18" charset="0"/>
              </a:rPr>
              <a:t>Standards &amp; Assessment</a:t>
            </a:r>
          </a:p>
        </p:txBody>
      </p:sp>
      <p:sp>
        <p:nvSpPr>
          <p:cNvPr id="6150" name="Text Box 5"/>
          <p:cNvSpPr txBox="1">
            <a:spLocks noChangeArrowheads="1"/>
          </p:cNvSpPr>
          <p:nvPr/>
        </p:nvSpPr>
        <p:spPr bwMode="auto">
          <a:xfrm>
            <a:off x="6467475" y="2657475"/>
            <a:ext cx="1524000" cy="950913"/>
          </a:xfrm>
          <a:prstGeom prst="rect">
            <a:avLst/>
          </a:prstGeom>
          <a:solidFill>
            <a:srgbClr val="00CCFF"/>
          </a:solidFill>
          <a:ln w="34925" algn="ctr">
            <a:solidFill>
              <a:schemeClr val="hlink"/>
            </a:solidFill>
            <a:miter lim="800000"/>
            <a:headEnd/>
            <a:tailEnd/>
          </a:ln>
        </p:spPr>
        <p:txBody>
          <a:bodyPr>
            <a:spAutoFit/>
          </a:bodyPr>
          <a:lstStyle/>
          <a:p>
            <a:pPr algn="ctr">
              <a:spcBef>
                <a:spcPct val="10000"/>
              </a:spcBef>
            </a:pPr>
            <a:r>
              <a:rPr lang="en-US" b="1">
                <a:solidFill>
                  <a:schemeClr val="bg1"/>
                </a:solidFill>
                <a:latin typeface="Times New Roman" pitchFamily="18" charset="0"/>
              </a:rPr>
              <a:t>Information, Media, and Tech Skills</a:t>
            </a:r>
          </a:p>
        </p:txBody>
      </p:sp>
      <p:sp>
        <p:nvSpPr>
          <p:cNvPr id="6151" name="Text Box 6"/>
          <p:cNvSpPr txBox="1">
            <a:spLocks noChangeArrowheads="1"/>
          </p:cNvSpPr>
          <p:nvPr/>
        </p:nvSpPr>
        <p:spPr bwMode="auto">
          <a:xfrm>
            <a:off x="3111500" y="4729163"/>
            <a:ext cx="2895600" cy="366712"/>
          </a:xfrm>
          <a:prstGeom prst="rect">
            <a:avLst/>
          </a:prstGeom>
          <a:solidFill>
            <a:srgbClr val="FF0000"/>
          </a:solidFill>
          <a:ln w="9525" algn="ctr">
            <a:noFill/>
            <a:miter lim="800000"/>
            <a:headEnd/>
            <a:tailEnd/>
          </a:ln>
        </p:spPr>
        <p:txBody>
          <a:bodyPr>
            <a:spAutoFit/>
          </a:bodyPr>
          <a:lstStyle/>
          <a:p>
            <a:pPr algn="ctr">
              <a:spcBef>
                <a:spcPct val="50000"/>
              </a:spcBef>
            </a:pPr>
            <a:r>
              <a:rPr lang="en-US" b="1">
                <a:solidFill>
                  <a:schemeClr val="bg1"/>
                </a:solidFill>
                <a:latin typeface="Times New Roman" pitchFamily="18" charset="0"/>
              </a:rPr>
              <a:t>Curriculum &amp; Instruction</a:t>
            </a:r>
          </a:p>
        </p:txBody>
      </p:sp>
      <p:sp>
        <p:nvSpPr>
          <p:cNvPr id="6152" name="Text Box 7"/>
          <p:cNvSpPr txBox="1">
            <a:spLocks noChangeArrowheads="1"/>
          </p:cNvSpPr>
          <p:nvPr/>
        </p:nvSpPr>
        <p:spPr bwMode="auto">
          <a:xfrm>
            <a:off x="3176588" y="5297488"/>
            <a:ext cx="2743200" cy="366712"/>
          </a:xfrm>
          <a:prstGeom prst="rect">
            <a:avLst/>
          </a:prstGeom>
          <a:solidFill>
            <a:srgbClr val="FF0000"/>
          </a:solidFill>
          <a:ln w="9525" algn="ctr">
            <a:noFill/>
            <a:miter lim="800000"/>
            <a:headEnd/>
            <a:tailEnd/>
          </a:ln>
        </p:spPr>
        <p:txBody>
          <a:bodyPr>
            <a:spAutoFit/>
          </a:bodyPr>
          <a:lstStyle/>
          <a:p>
            <a:pPr algn="ctr">
              <a:spcBef>
                <a:spcPct val="50000"/>
              </a:spcBef>
            </a:pPr>
            <a:r>
              <a:rPr lang="en-US" b="1">
                <a:solidFill>
                  <a:schemeClr val="bg1"/>
                </a:solidFill>
                <a:latin typeface="Times New Roman" pitchFamily="18" charset="0"/>
              </a:rPr>
              <a:t>Professional Development</a:t>
            </a:r>
          </a:p>
        </p:txBody>
      </p:sp>
      <p:sp>
        <p:nvSpPr>
          <p:cNvPr id="6153" name="Text Box 8"/>
          <p:cNvSpPr txBox="1">
            <a:spLocks noChangeArrowheads="1"/>
          </p:cNvSpPr>
          <p:nvPr/>
        </p:nvSpPr>
        <p:spPr bwMode="auto">
          <a:xfrm>
            <a:off x="3165475" y="5830888"/>
            <a:ext cx="2743200" cy="366712"/>
          </a:xfrm>
          <a:prstGeom prst="rect">
            <a:avLst/>
          </a:prstGeom>
          <a:solidFill>
            <a:srgbClr val="FF0000"/>
          </a:solidFill>
          <a:ln w="9525" algn="ctr">
            <a:noFill/>
            <a:miter lim="800000"/>
            <a:headEnd/>
            <a:tailEnd/>
          </a:ln>
        </p:spPr>
        <p:txBody>
          <a:bodyPr>
            <a:spAutoFit/>
          </a:bodyPr>
          <a:lstStyle/>
          <a:p>
            <a:pPr algn="ctr">
              <a:spcBef>
                <a:spcPct val="50000"/>
              </a:spcBef>
            </a:pPr>
            <a:r>
              <a:rPr lang="en-US" b="1">
                <a:solidFill>
                  <a:schemeClr val="bg1"/>
                </a:solidFill>
                <a:latin typeface="Times New Roman" pitchFamily="18" charset="0"/>
              </a:rPr>
              <a:t>Learning Environments</a:t>
            </a:r>
          </a:p>
        </p:txBody>
      </p:sp>
      <p:sp>
        <p:nvSpPr>
          <p:cNvPr id="6155" name="Text Box 10"/>
          <p:cNvSpPr txBox="1">
            <a:spLocks noChangeArrowheads="1"/>
          </p:cNvSpPr>
          <p:nvPr/>
        </p:nvSpPr>
        <p:spPr bwMode="auto">
          <a:xfrm>
            <a:off x="3668713" y="1293813"/>
            <a:ext cx="1912937" cy="641350"/>
          </a:xfrm>
          <a:prstGeom prst="rect">
            <a:avLst/>
          </a:prstGeom>
          <a:solidFill>
            <a:schemeClr val="hlink"/>
          </a:solidFill>
          <a:ln w="9525">
            <a:noFill/>
            <a:miter lim="800000"/>
            <a:headEnd/>
            <a:tailEnd/>
          </a:ln>
        </p:spPr>
        <p:txBody>
          <a:bodyPr>
            <a:spAutoFit/>
          </a:bodyPr>
          <a:lstStyle/>
          <a:p>
            <a:pPr algn="ctr" eaLnBrk="0" hangingPunct="0">
              <a:spcBef>
                <a:spcPct val="50000"/>
              </a:spcBef>
            </a:pPr>
            <a:r>
              <a:rPr lang="en-US" b="1">
                <a:solidFill>
                  <a:srgbClr val="FFFFFF"/>
                </a:solidFill>
                <a:latin typeface="Times New Roman" pitchFamily="18" charset="0"/>
              </a:rPr>
              <a:t>Learning and Innovation Skills</a:t>
            </a:r>
          </a:p>
        </p:txBody>
      </p:sp>
      <p:sp>
        <p:nvSpPr>
          <p:cNvPr id="6156" name="Text Box 11"/>
          <p:cNvSpPr txBox="1">
            <a:spLocks noChangeArrowheads="1"/>
          </p:cNvSpPr>
          <p:nvPr/>
        </p:nvSpPr>
        <p:spPr bwMode="auto">
          <a:xfrm>
            <a:off x="1709738" y="2614613"/>
            <a:ext cx="938212" cy="915987"/>
          </a:xfrm>
          <a:prstGeom prst="rect">
            <a:avLst/>
          </a:prstGeom>
          <a:solidFill>
            <a:srgbClr val="800000"/>
          </a:solidFill>
          <a:ln w="9525">
            <a:noFill/>
            <a:miter lim="800000"/>
            <a:headEnd/>
            <a:tailEnd/>
          </a:ln>
        </p:spPr>
        <p:txBody>
          <a:bodyPr>
            <a:spAutoFit/>
          </a:bodyPr>
          <a:lstStyle/>
          <a:p>
            <a:pPr eaLnBrk="0" hangingPunct="0">
              <a:spcBef>
                <a:spcPct val="50000"/>
              </a:spcBef>
            </a:pPr>
            <a:r>
              <a:rPr lang="en-US" b="1">
                <a:solidFill>
                  <a:srgbClr val="FFFFFF"/>
                </a:solidFill>
                <a:latin typeface="Times New Roman" pitchFamily="18" charset="0"/>
              </a:rPr>
              <a:t>Life &amp; Career Skills</a:t>
            </a:r>
          </a:p>
        </p:txBody>
      </p:sp>
      <p:sp>
        <p:nvSpPr>
          <p:cNvPr id="13" name="Rectangle 3"/>
          <p:cNvSpPr txBox="1">
            <a:spLocks noChangeArrowheads="1"/>
          </p:cNvSpPr>
          <p:nvPr/>
        </p:nvSpPr>
        <p:spPr>
          <a:xfrm>
            <a:off x="457200" y="0"/>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chemeClr val="tx1"/>
                </a:solidFill>
                <a:effectLst/>
                <a:uLnTx/>
                <a:uFillTx/>
                <a:latin typeface="Comic Sans MS" pitchFamily="66" charset="0"/>
                <a:ea typeface="+mj-ea"/>
                <a:cs typeface="+mj-cs"/>
              </a:rPr>
              <a:t>Partnership for 21</a:t>
            </a:r>
            <a:r>
              <a:rPr kumimoji="0" lang="en-US" sz="3600" b="1" i="0" u="none" strike="noStrike" kern="1200" cap="none" spc="0" normalizeH="0" baseline="30000" noProof="0" dirty="0" smtClean="0">
                <a:ln>
                  <a:noFill/>
                </a:ln>
                <a:solidFill>
                  <a:schemeClr val="tx1"/>
                </a:solidFill>
                <a:effectLst/>
                <a:uLnTx/>
                <a:uFillTx/>
                <a:latin typeface="Comic Sans MS" pitchFamily="66" charset="0"/>
                <a:ea typeface="+mj-ea"/>
                <a:cs typeface="+mj-cs"/>
              </a:rPr>
              <a:t>st</a:t>
            </a:r>
            <a:r>
              <a:rPr kumimoji="0" lang="en-US" sz="3600" b="1" i="0" u="none" strike="noStrike" kern="1200" cap="none" spc="0" normalizeH="0" baseline="0" noProof="0" dirty="0" smtClean="0">
                <a:ln>
                  <a:noFill/>
                </a:ln>
                <a:solidFill>
                  <a:schemeClr val="tx1"/>
                </a:solidFill>
                <a:effectLst/>
                <a:uLnTx/>
                <a:uFillTx/>
                <a:latin typeface="Comic Sans MS" pitchFamily="66" charset="0"/>
                <a:ea typeface="+mj-ea"/>
                <a:cs typeface="+mj-cs"/>
              </a:rPr>
              <a:t> Century Skills</a:t>
            </a:r>
            <a:endParaRPr kumimoji="0" lang="en-US" sz="3600" b="1" i="0" u="none" strike="noStrike" kern="1200" cap="none" spc="0" normalizeH="0" baseline="0" noProof="0" dirty="0">
              <a:ln>
                <a:noFill/>
              </a:ln>
              <a:solidFill>
                <a:schemeClr val="tx1"/>
              </a:solidFill>
              <a:effectLst/>
              <a:uLnTx/>
              <a:uFillTx/>
              <a:latin typeface="Comic Sans MS" pitchFamily="66" charset="0"/>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r>
              <a:rPr lang="en-US" dirty="0" smtClean="0"/>
              <a:t>21</a:t>
            </a:r>
            <a:r>
              <a:rPr lang="en-US" baseline="30000" dirty="0" smtClean="0"/>
              <a:t>st</a:t>
            </a:r>
            <a:r>
              <a:rPr lang="en-US" dirty="0" smtClean="0"/>
              <a:t> Century Skills Maps</a:t>
            </a:r>
            <a:endParaRPr lang="en-US" dirty="0"/>
          </a:p>
        </p:txBody>
      </p:sp>
      <p:sp>
        <p:nvSpPr>
          <p:cNvPr id="3" name="Content Placeholder 2"/>
          <p:cNvSpPr>
            <a:spLocks noGrp="1"/>
          </p:cNvSpPr>
          <p:nvPr>
            <p:ph idx="1"/>
          </p:nvPr>
        </p:nvSpPr>
        <p:spPr>
          <a:xfrm>
            <a:off x="457200" y="2895600"/>
            <a:ext cx="8229600" cy="3230563"/>
          </a:xfrm>
        </p:spPr>
        <p:txBody>
          <a:bodyPr/>
          <a:lstStyle/>
          <a:p>
            <a:r>
              <a:rPr lang="en-US" dirty="0" smtClean="0">
                <a:hlinkClick r:id="rId2"/>
              </a:rPr>
              <a:t>http://www.21stcenturyskills.org/documents/ss_map_11_12_08.pdf</a:t>
            </a:r>
            <a:r>
              <a:rPr lang="en-US" dirty="0" smtClean="0"/>
              <a:t>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0"/>
            <a:ext cx="8229600" cy="838200"/>
          </a:xfrm>
        </p:spPr>
        <p:txBody>
          <a:bodyPr>
            <a:normAutofit/>
          </a:bodyPr>
          <a:lstStyle/>
          <a:p>
            <a:pPr eaLnBrk="1" hangingPunct="1"/>
            <a:r>
              <a:rPr lang="en-US" b="1" dirty="0" smtClean="0">
                <a:solidFill>
                  <a:schemeClr val="bg1"/>
                </a:solidFill>
              </a:rPr>
              <a:t>Core Content Maps</a:t>
            </a:r>
          </a:p>
        </p:txBody>
      </p:sp>
      <p:sp>
        <p:nvSpPr>
          <p:cNvPr id="14339" name="Rectangle 3"/>
          <p:cNvSpPr>
            <a:spLocks noGrp="1" noChangeArrowheads="1"/>
          </p:cNvSpPr>
          <p:nvPr>
            <p:ph type="body" idx="1"/>
          </p:nvPr>
        </p:nvSpPr>
        <p:spPr>
          <a:xfrm>
            <a:off x="304800" y="1371600"/>
            <a:ext cx="8229600" cy="4906963"/>
          </a:xfrm>
        </p:spPr>
        <p:txBody>
          <a:bodyPr>
            <a:noAutofit/>
          </a:bodyPr>
          <a:lstStyle/>
          <a:p>
            <a:pPr eaLnBrk="1" hangingPunct="1">
              <a:buFontTx/>
              <a:buNone/>
            </a:pPr>
            <a:r>
              <a:rPr lang="en-US" sz="2800" b="1" dirty="0" smtClean="0"/>
              <a:t>The maps are designed to:</a:t>
            </a:r>
          </a:p>
          <a:p>
            <a:pPr lvl="1"/>
            <a:r>
              <a:rPr lang="en-US" sz="2400" dirty="0" smtClean="0"/>
              <a:t>Raise awareness about the intersections between core subjects and 21</a:t>
            </a:r>
            <a:r>
              <a:rPr lang="en-US" sz="2400" baseline="30000" dirty="0" smtClean="0"/>
              <a:t>st</a:t>
            </a:r>
            <a:r>
              <a:rPr lang="en-US" sz="2400" dirty="0" smtClean="0"/>
              <a:t> century skills</a:t>
            </a:r>
          </a:p>
          <a:p>
            <a:pPr lvl="1"/>
            <a:r>
              <a:rPr lang="en-US" sz="2400" dirty="0" smtClean="0"/>
              <a:t>Provide examples of what it looks like to teach these skills in a core subject classroom</a:t>
            </a:r>
          </a:p>
          <a:p>
            <a:pPr eaLnBrk="1" hangingPunct="1">
              <a:buFontTx/>
              <a:buNone/>
            </a:pPr>
            <a:endParaRPr lang="en-US" sz="2800" dirty="0" smtClean="0"/>
          </a:p>
          <a:p>
            <a:pPr eaLnBrk="1" hangingPunct="1">
              <a:buFontTx/>
              <a:buNone/>
            </a:pPr>
            <a:r>
              <a:rPr lang="en-US" sz="2800" b="1" dirty="0" smtClean="0"/>
              <a:t>The audience for the maps:</a:t>
            </a:r>
          </a:p>
          <a:p>
            <a:pPr lvl="1"/>
            <a:r>
              <a:rPr lang="en-US" sz="2400" dirty="0" smtClean="0"/>
              <a:t>Educators</a:t>
            </a:r>
          </a:p>
          <a:p>
            <a:pPr lvl="1"/>
            <a:r>
              <a:rPr lang="en-US" sz="2400" dirty="0" smtClean="0"/>
              <a:t>Administrators</a:t>
            </a:r>
          </a:p>
          <a:p>
            <a:pPr lvl="1"/>
            <a:r>
              <a:rPr lang="en-US" sz="2400" dirty="0" smtClean="0"/>
              <a:t>Policymakers</a:t>
            </a:r>
          </a:p>
          <a:p>
            <a:pPr algn="ctr" eaLnBrk="1" hangingPunct="1">
              <a:buFontTx/>
              <a:buNone/>
            </a:pPr>
            <a:endParaRPr lang="en-US"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 disclaimer…</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1143000" y="76200"/>
            <a:ext cx="7315200" cy="762000"/>
          </a:xfrm>
        </p:spPr>
        <p:txBody>
          <a:bodyPr/>
          <a:lstStyle/>
          <a:p>
            <a:pPr eaLnBrk="1" hangingPunct="1"/>
            <a:r>
              <a:rPr lang="en-US" sz="3600" dirty="0" smtClean="0">
                <a:solidFill>
                  <a:schemeClr val="bg1"/>
                </a:solidFill>
                <a:latin typeface="Verdana" pitchFamily="34" charset="0"/>
              </a:rPr>
              <a:t>Creativity and Innovation</a:t>
            </a:r>
          </a:p>
        </p:txBody>
      </p:sp>
      <p:sp>
        <p:nvSpPr>
          <p:cNvPr id="12291" name="Rectangle 3"/>
          <p:cNvSpPr>
            <a:spLocks noGrp="1" noChangeArrowheads="1"/>
          </p:cNvSpPr>
          <p:nvPr>
            <p:ph type="body" sz="half" idx="4294967295"/>
          </p:nvPr>
        </p:nvSpPr>
        <p:spPr>
          <a:xfrm>
            <a:off x="0" y="1600200"/>
            <a:ext cx="4648200" cy="4724400"/>
          </a:xfrm>
        </p:spPr>
        <p:txBody>
          <a:bodyPr>
            <a:normAutofit/>
          </a:bodyPr>
          <a:lstStyle/>
          <a:p>
            <a:pPr>
              <a:lnSpc>
                <a:spcPct val="80000"/>
              </a:lnSpc>
              <a:buNone/>
            </a:pPr>
            <a:r>
              <a:rPr lang="en-US" sz="2800" dirty="0" smtClean="0"/>
              <a:t>HS students create a simulation, role play, or </a:t>
            </a:r>
            <a:r>
              <a:rPr lang="en-US" sz="2800" dirty="0" err="1" smtClean="0"/>
              <a:t>webquest</a:t>
            </a:r>
            <a:r>
              <a:rPr lang="en-US" sz="2800" dirty="0" smtClean="0"/>
              <a:t>  on a current or historic event (e.g., global climate change, Battle of the Little Bighorn).  Product can be presented to a local school with analysis of most creative and innovative elements in each of the products.</a:t>
            </a:r>
          </a:p>
        </p:txBody>
      </p:sp>
      <p:pic>
        <p:nvPicPr>
          <p:cNvPr id="12300" name="Picture 12"/>
          <p:cNvPicPr>
            <a:picLocks noChangeAspect="1" noChangeArrowheads="1"/>
          </p:cNvPicPr>
          <p:nvPr/>
        </p:nvPicPr>
        <p:blipFill>
          <a:blip r:embed="rId3" cstate="print"/>
          <a:srcRect/>
          <a:stretch>
            <a:fillRect/>
          </a:stretch>
        </p:blipFill>
        <p:spPr bwMode="auto">
          <a:xfrm>
            <a:off x="4800600" y="1524000"/>
            <a:ext cx="3365500" cy="4165600"/>
          </a:xfrm>
          <a:prstGeom prst="rect">
            <a:avLst/>
          </a:prstGeom>
          <a:noFill/>
          <a:ln w="9525">
            <a:noFill/>
            <a:miter lim="800000"/>
            <a:headEnd/>
            <a:tailEnd/>
          </a:ln>
        </p:spPr>
      </p:pic>
      <p:sp>
        <p:nvSpPr>
          <p:cNvPr id="19461" name="Rectangle 13"/>
          <p:cNvSpPr>
            <a:spLocks noChangeArrowheads="1"/>
          </p:cNvSpPr>
          <p:nvPr/>
        </p:nvSpPr>
        <p:spPr bwMode="auto">
          <a:xfrm>
            <a:off x="4572000" y="5867400"/>
            <a:ext cx="3232150" cy="457200"/>
          </a:xfrm>
          <a:prstGeom prst="rect">
            <a:avLst/>
          </a:prstGeom>
          <a:noFill/>
          <a:ln w="9525">
            <a:noFill/>
            <a:miter lim="800000"/>
            <a:headEnd/>
            <a:tailEnd/>
          </a:ln>
        </p:spPr>
        <p:txBody>
          <a:bodyPr>
            <a:spAutoFit/>
          </a:bodyPr>
          <a:lstStyle/>
          <a:p>
            <a:endParaRPr lang="en-US">
              <a:latin typeface="Calibri" pitchFamily="34" charset="0"/>
            </a:endParaRPr>
          </a:p>
        </p:txBody>
      </p:sp>
      <p:sp>
        <p:nvSpPr>
          <p:cNvPr id="12302" name="Text Box 14"/>
          <p:cNvSpPr txBox="1">
            <a:spLocks noChangeArrowheads="1"/>
          </p:cNvSpPr>
          <p:nvPr/>
        </p:nvSpPr>
        <p:spPr bwMode="auto">
          <a:xfrm>
            <a:off x="4648200" y="5867400"/>
            <a:ext cx="4114800" cy="304800"/>
          </a:xfrm>
          <a:prstGeom prst="rect">
            <a:avLst/>
          </a:prstGeom>
          <a:noFill/>
          <a:ln w="9525">
            <a:noFill/>
            <a:miter lim="800000"/>
            <a:headEnd/>
            <a:tailEnd/>
          </a:ln>
        </p:spPr>
        <p:txBody>
          <a:bodyPr>
            <a:spAutoFit/>
          </a:bodyPr>
          <a:lstStyle/>
          <a:p>
            <a:pPr>
              <a:spcBef>
                <a:spcPct val="50000"/>
              </a:spcBef>
            </a:pPr>
            <a:r>
              <a:rPr lang="en-US" sz="1400">
                <a:solidFill>
                  <a:schemeClr val="accent2"/>
                </a:solidFill>
                <a:latin typeface="Verdana" pitchFamily="34" charset="0"/>
              </a:rPr>
              <a:t>Mike Schlotterback, Fisheye Photography</a:t>
            </a:r>
          </a:p>
        </p:txBody>
      </p:sp>
      <p:pic>
        <p:nvPicPr>
          <p:cNvPr id="2050" name="Picture 2"/>
          <p:cNvPicPr>
            <a:picLocks noChangeAspect="1" noChangeArrowheads="1"/>
          </p:cNvPicPr>
          <p:nvPr/>
        </p:nvPicPr>
        <p:blipFill>
          <a:blip r:embed="rId4" cstate="print"/>
          <a:srcRect/>
          <a:stretch>
            <a:fillRect/>
          </a:stretch>
        </p:blipFill>
        <p:spPr bwMode="auto">
          <a:xfrm>
            <a:off x="0" y="0"/>
            <a:ext cx="1466850" cy="13906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2291">
                                            <p:txEl>
                                              <p:pRg st="0" end="0"/>
                                            </p:txEl>
                                          </p:spTgt>
                                        </p:tgtEl>
                                        <p:attrNameLst>
                                          <p:attrName>style.visibility</p:attrName>
                                        </p:attrNameLst>
                                      </p:cBhvr>
                                      <p:to>
                                        <p:strVal val="visible"/>
                                      </p:to>
                                    </p:set>
                                    <p:animEffect transition="in" filter="dissolve">
                                      <p:cBhvr>
                                        <p:cTn id="13" dur="500"/>
                                        <p:tgtEl>
                                          <p:spTgt spid="1229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1" presetClass="entr" presetSubtype="0" fill="hold" nodeType="clickEffect">
                                  <p:stCondLst>
                                    <p:cond delay="0"/>
                                  </p:stCondLst>
                                  <p:childTnLst>
                                    <p:set>
                                      <p:cBhvr>
                                        <p:cTn id="17" dur="1000">
                                          <p:stCondLst>
                                            <p:cond delay="0"/>
                                          </p:stCondLst>
                                        </p:cTn>
                                        <p:tgtEl>
                                          <p:spTgt spid="1230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3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build="p"/>
      <p:bldP spid="123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0" y="0"/>
            <a:ext cx="9144000" cy="838200"/>
          </a:xfrm>
        </p:spPr>
        <p:txBody>
          <a:bodyPr>
            <a:normAutofit fontScale="90000"/>
          </a:bodyPr>
          <a:lstStyle/>
          <a:p>
            <a:pPr eaLnBrk="1" hangingPunct="1"/>
            <a:r>
              <a:rPr lang="en-US" sz="3600" dirty="0" smtClean="0">
                <a:solidFill>
                  <a:schemeClr val="bg1"/>
                </a:solidFill>
                <a:latin typeface="Verdana" pitchFamily="34" charset="0"/>
              </a:rPr>
              <a:t>Critical Thinking and Problem Solving</a:t>
            </a:r>
          </a:p>
        </p:txBody>
      </p:sp>
      <p:sp>
        <p:nvSpPr>
          <p:cNvPr id="14339" name="Rectangle 3"/>
          <p:cNvSpPr>
            <a:spLocks noGrp="1" noChangeArrowheads="1"/>
          </p:cNvSpPr>
          <p:nvPr>
            <p:ph type="body" sz="half" idx="4294967295"/>
          </p:nvPr>
        </p:nvSpPr>
        <p:spPr>
          <a:xfrm>
            <a:off x="381000" y="1447800"/>
            <a:ext cx="8305800" cy="4953000"/>
          </a:xfrm>
        </p:spPr>
        <p:txBody>
          <a:bodyPr>
            <a:normAutofit/>
          </a:bodyPr>
          <a:lstStyle/>
          <a:p>
            <a:pPr eaLnBrk="1" hangingPunct="1"/>
            <a:r>
              <a:rPr lang="en-US" sz="2400" dirty="0" smtClean="0"/>
              <a:t>MS students use online databases (www.census.gov) to determine immigration patterns and compare to changes in community demographics</a:t>
            </a:r>
          </a:p>
          <a:p>
            <a:pPr eaLnBrk="1" hangingPunct="1"/>
            <a:endParaRPr lang="en-US" sz="2400" dirty="0" smtClean="0"/>
          </a:p>
          <a:p>
            <a:pPr eaLnBrk="1" hangingPunct="1"/>
            <a:endParaRPr lang="en-US" sz="2400" dirty="0" smtClean="0"/>
          </a:p>
          <a:p>
            <a:pPr eaLnBrk="1" hangingPunct="1"/>
            <a:r>
              <a:rPr lang="en-US" sz="2400" dirty="0" smtClean="0"/>
              <a:t>HS students use county voting patterns, demographic &amp; socio-economic data from US Census bureau to predict outcomes of upcoming election. Display  election projection &amp; supporting information on a digital map. Create a podcast that suggests election strategies that political parties might use for their candidates. </a:t>
            </a:r>
          </a:p>
        </p:txBody>
      </p:sp>
      <p:pic>
        <p:nvPicPr>
          <p:cNvPr id="3074" name="Picture 2"/>
          <p:cNvPicPr>
            <a:picLocks noChangeAspect="1" noChangeArrowheads="1"/>
          </p:cNvPicPr>
          <p:nvPr/>
        </p:nvPicPr>
        <p:blipFill>
          <a:blip r:embed="rId3" cstate="print"/>
          <a:srcRect/>
          <a:stretch>
            <a:fillRect/>
          </a:stretch>
        </p:blipFill>
        <p:spPr bwMode="auto">
          <a:xfrm>
            <a:off x="7315200" y="2286000"/>
            <a:ext cx="1466850" cy="13906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4339">
                                            <p:txEl>
                                              <p:pRg st="0" end="0"/>
                                            </p:txEl>
                                          </p:spTgt>
                                        </p:tgtEl>
                                        <p:attrNameLst>
                                          <p:attrName>style.visibility</p:attrName>
                                        </p:attrNameLst>
                                      </p:cBhvr>
                                      <p:to>
                                        <p:strVal val="visible"/>
                                      </p:to>
                                    </p:set>
                                    <p:anim calcmode="lin" valueType="num">
                                      <p:cBhvr additive="base">
                                        <p:cTn id="11"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 calcmode="lin" valueType="num">
                                      <p:cBhvr additive="base">
                                        <p:cTn id="17"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685800" y="0"/>
            <a:ext cx="7772400" cy="838200"/>
          </a:xfrm>
        </p:spPr>
        <p:txBody>
          <a:bodyPr/>
          <a:lstStyle/>
          <a:p>
            <a:pPr eaLnBrk="1" hangingPunct="1"/>
            <a:r>
              <a:rPr lang="en-US" sz="3600" smtClean="0">
                <a:solidFill>
                  <a:schemeClr val="bg1"/>
                </a:solidFill>
                <a:latin typeface="Verdana" pitchFamily="34" charset="0"/>
              </a:rPr>
              <a:t>Communication</a:t>
            </a:r>
          </a:p>
        </p:txBody>
      </p:sp>
      <p:sp>
        <p:nvSpPr>
          <p:cNvPr id="21507" name="Rectangle 3"/>
          <p:cNvSpPr>
            <a:spLocks noGrp="1" noChangeArrowheads="1"/>
          </p:cNvSpPr>
          <p:nvPr>
            <p:ph type="body" sz="half" idx="4294967295"/>
          </p:nvPr>
        </p:nvSpPr>
        <p:spPr>
          <a:xfrm>
            <a:off x="4495800" y="990600"/>
            <a:ext cx="4648200" cy="5638800"/>
          </a:xfrm>
        </p:spPr>
        <p:txBody>
          <a:bodyPr>
            <a:normAutofit lnSpcReduction="10000"/>
          </a:bodyPr>
          <a:lstStyle/>
          <a:p>
            <a:pPr>
              <a:lnSpc>
                <a:spcPct val="90000"/>
              </a:lnSpc>
            </a:pPr>
            <a:r>
              <a:rPr lang="en-US" sz="2800" dirty="0" smtClean="0"/>
              <a:t>MS - Research information on the local implications of a global issue of concern (e.g., child poverty, hunger, homelessness). Students organize their information and a possible solution and write a persuasive letter that is to be proof-read, peer edited, and finally sent via e-mail to a local public official.</a:t>
            </a:r>
            <a:endParaRPr lang="en-US" sz="2000" dirty="0" smtClean="0">
              <a:latin typeface="Verdana" pitchFamily="34" charset="0"/>
            </a:endParaRPr>
          </a:p>
        </p:txBody>
      </p:sp>
      <p:pic>
        <p:nvPicPr>
          <p:cNvPr id="21508" name="Picture 9"/>
          <p:cNvPicPr>
            <a:picLocks noGrp="1" noChangeAspect="1" noChangeArrowheads="1"/>
          </p:cNvPicPr>
          <p:nvPr>
            <p:ph type="clipArt" sz="half" idx="4294967295"/>
          </p:nvPr>
        </p:nvPicPr>
        <p:blipFill>
          <a:blip r:embed="rId3" cstate="print"/>
          <a:srcRect/>
          <a:stretch>
            <a:fillRect/>
          </a:stretch>
        </p:blipFill>
        <p:spPr>
          <a:xfrm>
            <a:off x="685800" y="2698750"/>
            <a:ext cx="3810000" cy="2678113"/>
          </a:xfrm>
        </p:spPr>
      </p:pic>
      <p:pic>
        <p:nvPicPr>
          <p:cNvPr id="4098" name="Picture 2"/>
          <p:cNvPicPr>
            <a:picLocks noChangeAspect="1" noChangeArrowheads="1"/>
          </p:cNvPicPr>
          <p:nvPr/>
        </p:nvPicPr>
        <p:blipFill>
          <a:blip r:embed="rId4" cstate="print"/>
          <a:srcRect/>
          <a:stretch>
            <a:fillRect/>
          </a:stretch>
        </p:blipFill>
        <p:spPr bwMode="auto">
          <a:xfrm>
            <a:off x="381000" y="381000"/>
            <a:ext cx="1466850" cy="1390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685800" y="0"/>
            <a:ext cx="7772400" cy="762000"/>
          </a:xfrm>
        </p:spPr>
        <p:txBody>
          <a:bodyPr/>
          <a:lstStyle/>
          <a:p>
            <a:pPr eaLnBrk="1" hangingPunct="1"/>
            <a:r>
              <a:rPr lang="en-US" sz="3600" smtClean="0">
                <a:solidFill>
                  <a:schemeClr val="bg1"/>
                </a:solidFill>
                <a:latin typeface="Verdana" pitchFamily="34" charset="0"/>
              </a:rPr>
              <a:t>Collaboration</a:t>
            </a:r>
          </a:p>
        </p:txBody>
      </p:sp>
      <p:sp>
        <p:nvSpPr>
          <p:cNvPr id="18436" name="Rectangle 4"/>
          <p:cNvSpPr>
            <a:spLocks noGrp="1" noChangeArrowheads="1"/>
          </p:cNvSpPr>
          <p:nvPr>
            <p:ph type="body" idx="4294967295"/>
          </p:nvPr>
        </p:nvSpPr>
        <p:spPr>
          <a:xfrm>
            <a:off x="685800" y="1371600"/>
            <a:ext cx="7772400" cy="5181600"/>
          </a:xfrm>
        </p:spPr>
        <p:txBody>
          <a:bodyPr>
            <a:normAutofit/>
          </a:bodyPr>
          <a:lstStyle/>
          <a:p>
            <a:pPr>
              <a:lnSpc>
                <a:spcPct val="80000"/>
              </a:lnSpc>
            </a:pPr>
            <a:r>
              <a:rPr lang="en-US" sz="2800" dirty="0" smtClean="0"/>
              <a:t>Working in small groups, elementary students encourage and engage other classmates to assist with a group service-learning project. Using digital media, students demonstrate the need to raise the awareness of their classmates on an issue within their community, (e.g., students create a digital poster that persuades classmates to participate in a school fundraising project).</a:t>
            </a:r>
            <a:endParaRPr lang="en-US" sz="2600" dirty="0" smtClean="0">
              <a:latin typeface="Verdana" pitchFamily="34" charset="0"/>
            </a:endParaRPr>
          </a:p>
        </p:txBody>
      </p:sp>
      <p:pic>
        <p:nvPicPr>
          <p:cNvPr id="4" name="Picture 2"/>
          <p:cNvPicPr>
            <a:picLocks noChangeAspect="1" noChangeArrowheads="1"/>
          </p:cNvPicPr>
          <p:nvPr/>
        </p:nvPicPr>
        <p:blipFill>
          <a:blip r:embed="rId3" cstate="print"/>
          <a:srcRect/>
          <a:stretch>
            <a:fillRect/>
          </a:stretch>
        </p:blipFill>
        <p:spPr bwMode="auto">
          <a:xfrm>
            <a:off x="304800" y="5181600"/>
            <a:ext cx="1466850" cy="13906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8436">
                                            <p:txEl>
                                              <p:pRg st="0" end="0"/>
                                            </p:txEl>
                                          </p:spTgt>
                                        </p:tgtEl>
                                        <p:attrNameLst>
                                          <p:attrName>style.visibility</p:attrName>
                                        </p:attrNameLst>
                                      </p:cBhvr>
                                      <p:to>
                                        <p:strVal val="visible"/>
                                      </p:to>
                                    </p:set>
                                    <p:anim calcmode="lin" valueType="num">
                                      <p:cBhvr additive="base">
                                        <p:cTn id="11" dur="500" fill="hold"/>
                                        <p:tgtEl>
                                          <p:spTgt spid="1843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43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685800" y="0"/>
            <a:ext cx="7772400" cy="990600"/>
          </a:xfrm>
        </p:spPr>
        <p:txBody>
          <a:bodyPr/>
          <a:lstStyle/>
          <a:p>
            <a:pPr eaLnBrk="1" hangingPunct="1"/>
            <a:r>
              <a:rPr lang="en-US" sz="3600" dirty="0" smtClean="0">
                <a:solidFill>
                  <a:schemeClr val="bg1"/>
                </a:solidFill>
                <a:latin typeface="Verdana" pitchFamily="34" charset="0"/>
              </a:rPr>
              <a:t>Information Literacy</a:t>
            </a:r>
          </a:p>
        </p:txBody>
      </p:sp>
      <p:sp>
        <p:nvSpPr>
          <p:cNvPr id="21508" name="Rectangle 4"/>
          <p:cNvSpPr>
            <a:spLocks noGrp="1" noChangeArrowheads="1"/>
          </p:cNvSpPr>
          <p:nvPr>
            <p:ph type="body" sz="half" idx="4294967295"/>
          </p:nvPr>
        </p:nvSpPr>
        <p:spPr>
          <a:xfrm>
            <a:off x="228600" y="1143000"/>
            <a:ext cx="8610600" cy="4876800"/>
          </a:xfrm>
        </p:spPr>
        <p:txBody>
          <a:bodyPr>
            <a:normAutofit/>
          </a:bodyPr>
          <a:lstStyle/>
          <a:p>
            <a:pPr>
              <a:lnSpc>
                <a:spcPct val="90000"/>
              </a:lnSpc>
            </a:pPr>
            <a:r>
              <a:rPr lang="en-US" sz="2400" dirty="0" smtClean="0"/>
              <a:t>Students will examine information about federal tax policy from various sources. Focusing on the federal income tax, excise tax, and other forms of federal taxation, students will compare opinions as presented through several information outlets including popular digital and print media, online communities (e.g., district-approved blogs, online interest groups), and community resources, and articulate why some opinions are more compelling or effective than others.</a:t>
            </a:r>
            <a:endParaRPr lang="en-US" sz="2400" dirty="0" smtClean="0">
              <a:latin typeface="Verdana" pitchFamily="34" charset="0"/>
            </a:endParaRPr>
          </a:p>
        </p:txBody>
      </p:sp>
      <p:pic>
        <p:nvPicPr>
          <p:cNvPr id="5122" name="Picture 2"/>
          <p:cNvPicPr>
            <a:picLocks noChangeAspect="1" noChangeArrowheads="1"/>
          </p:cNvPicPr>
          <p:nvPr/>
        </p:nvPicPr>
        <p:blipFill>
          <a:blip r:embed="rId3" cstate="print"/>
          <a:srcRect/>
          <a:stretch>
            <a:fillRect/>
          </a:stretch>
        </p:blipFill>
        <p:spPr bwMode="auto">
          <a:xfrm>
            <a:off x="533400" y="5181600"/>
            <a:ext cx="1466850" cy="13906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1508">
                                            <p:txEl>
                                              <p:pRg st="0" end="0"/>
                                            </p:txEl>
                                          </p:spTgt>
                                        </p:tgtEl>
                                        <p:attrNameLst>
                                          <p:attrName>style.visibility</p:attrName>
                                        </p:attrNameLst>
                                      </p:cBhvr>
                                      <p:to>
                                        <p:strVal val="visible"/>
                                      </p:to>
                                    </p:set>
                                    <p:anim calcmode="lin" valueType="num">
                                      <p:cBhvr additive="base">
                                        <p:cTn id="11" dur="500" fill="hold"/>
                                        <p:tgtEl>
                                          <p:spTgt spid="2150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50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685800" y="0"/>
            <a:ext cx="7772400" cy="990600"/>
          </a:xfrm>
        </p:spPr>
        <p:txBody>
          <a:bodyPr/>
          <a:lstStyle/>
          <a:p>
            <a:pPr eaLnBrk="1" hangingPunct="1"/>
            <a:r>
              <a:rPr lang="en-US" sz="3600" smtClean="0">
                <a:solidFill>
                  <a:schemeClr val="bg1"/>
                </a:solidFill>
                <a:latin typeface="Verdana" pitchFamily="34" charset="0"/>
              </a:rPr>
              <a:t>Media Literacy</a:t>
            </a:r>
          </a:p>
        </p:txBody>
      </p:sp>
      <p:sp>
        <p:nvSpPr>
          <p:cNvPr id="50179" name="Rectangle 3"/>
          <p:cNvSpPr>
            <a:spLocks noGrp="1" noChangeArrowheads="1"/>
          </p:cNvSpPr>
          <p:nvPr>
            <p:ph type="body" sz="half" idx="4294967295"/>
          </p:nvPr>
        </p:nvSpPr>
        <p:spPr>
          <a:xfrm>
            <a:off x="228600" y="1295400"/>
            <a:ext cx="4343400" cy="5181600"/>
          </a:xfrm>
        </p:spPr>
        <p:txBody>
          <a:bodyPr>
            <a:normAutofit/>
          </a:bodyPr>
          <a:lstStyle/>
          <a:p>
            <a:pPr eaLnBrk="1" hangingPunct="1">
              <a:lnSpc>
                <a:spcPct val="90000"/>
              </a:lnSpc>
            </a:pPr>
            <a:r>
              <a:rPr lang="en-US" sz="2800" dirty="0" smtClean="0"/>
              <a:t>MS students analyze how media format influences media messages.</a:t>
            </a:r>
          </a:p>
          <a:p>
            <a:pPr lvl="1" eaLnBrk="1" hangingPunct="1">
              <a:lnSpc>
                <a:spcPct val="90000"/>
              </a:lnSpc>
            </a:pPr>
            <a:r>
              <a:rPr lang="en-US" sz="2400" dirty="0" smtClean="0"/>
              <a:t>Use history websites &amp; primary sources to compare &amp; contrast historic &amp; current presidential election campaigns. </a:t>
            </a:r>
          </a:p>
          <a:p>
            <a:pPr lvl="1" eaLnBrk="1" hangingPunct="1">
              <a:lnSpc>
                <a:spcPct val="90000"/>
              </a:lnSpc>
            </a:pPr>
            <a:r>
              <a:rPr lang="en-US" sz="2400" dirty="0" smtClean="0"/>
              <a:t>Hypothesize how 19th &amp; 21st century media influence political campaigns</a:t>
            </a:r>
          </a:p>
        </p:txBody>
      </p:sp>
      <p:pic>
        <p:nvPicPr>
          <p:cNvPr id="50181" name="Picture 5"/>
          <p:cNvPicPr>
            <a:picLocks noChangeAspect="1" noChangeArrowheads="1"/>
          </p:cNvPicPr>
          <p:nvPr/>
        </p:nvPicPr>
        <p:blipFill>
          <a:blip r:embed="rId3" cstate="print"/>
          <a:srcRect/>
          <a:stretch>
            <a:fillRect/>
          </a:stretch>
        </p:blipFill>
        <p:spPr bwMode="auto">
          <a:xfrm>
            <a:off x="5734050" y="914400"/>
            <a:ext cx="3409950" cy="3359150"/>
          </a:xfrm>
          <a:prstGeom prst="rect">
            <a:avLst/>
          </a:prstGeom>
          <a:noFill/>
          <a:ln w="9525">
            <a:noFill/>
            <a:miter lim="800000"/>
            <a:headEnd/>
            <a:tailEnd/>
          </a:ln>
        </p:spPr>
      </p:pic>
      <p:pic>
        <p:nvPicPr>
          <p:cNvPr id="24583" name="Picture 8"/>
          <p:cNvPicPr>
            <a:picLocks noGrp="1" noChangeAspect="1" noChangeArrowheads="1"/>
          </p:cNvPicPr>
          <p:nvPr/>
        </p:nvPicPr>
        <p:blipFill>
          <a:blip r:embed="rId4" cstate="print"/>
          <a:srcRect/>
          <a:stretch>
            <a:fillRect/>
          </a:stretch>
        </p:blipFill>
        <p:spPr bwMode="auto">
          <a:xfrm>
            <a:off x="5029200" y="3962400"/>
            <a:ext cx="3352800" cy="2212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0179">
                                            <p:txEl>
                                              <p:pRg st="0" end="0"/>
                                            </p:txEl>
                                          </p:spTgt>
                                        </p:tgtEl>
                                        <p:attrNameLst>
                                          <p:attrName>style.visibility</p:attrName>
                                        </p:attrNameLst>
                                      </p:cBhvr>
                                      <p:to>
                                        <p:strVal val="visible"/>
                                      </p:to>
                                    </p:set>
                                    <p:anim calcmode="lin" valueType="num">
                                      <p:cBhvr additive="base">
                                        <p:cTn id="11"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0179">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0179">
                                            <p:txEl>
                                              <p:pRg st="1" end="1"/>
                                            </p:txEl>
                                          </p:spTgt>
                                        </p:tgtEl>
                                        <p:attrNameLst>
                                          <p:attrName>style.visibility</p:attrName>
                                        </p:attrNameLst>
                                      </p:cBhvr>
                                      <p:to>
                                        <p:strVal val="visible"/>
                                      </p:to>
                                    </p:set>
                                    <p:anim calcmode="lin" valueType="num">
                                      <p:cBhvr additive="base">
                                        <p:cTn id="15"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0179">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179">
                                            <p:txEl>
                                              <p:pRg st="2" end="2"/>
                                            </p:txEl>
                                          </p:spTgt>
                                        </p:tgtEl>
                                        <p:attrNameLst>
                                          <p:attrName>style.visibility</p:attrName>
                                        </p:attrNameLst>
                                      </p:cBhvr>
                                      <p:to>
                                        <p:strVal val="visible"/>
                                      </p:to>
                                    </p:set>
                                    <p:anim calcmode="lin" valueType="num">
                                      <p:cBhvr additive="base">
                                        <p:cTn id="19" dur="500" fill="hold"/>
                                        <p:tgtEl>
                                          <p:spTgt spid="501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01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4"/>
          <p:cNvSpPr>
            <a:spLocks noGrp="1" noChangeArrowheads="1"/>
          </p:cNvSpPr>
          <p:nvPr>
            <p:ph type="ctrTitle"/>
          </p:nvPr>
        </p:nvSpPr>
        <p:spPr>
          <a:xfrm>
            <a:off x="0" y="2590800"/>
            <a:ext cx="9144000" cy="1143000"/>
          </a:xfrm>
        </p:spPr>
        <p:txBody>
          <a:bodyPr>
            <a:normAutofit fontScale="90000"/>
          </a:bodyPr>
          <a:lstStyle/>
          <a:p>
            <a:r>
              <a:rPr lang="en-US" sz="3200" i="1" dirty="0" smtClean="0"/>
              <a:t>When the question: 'What's new?' is pursued at the expense of all other questions, what follows in its wake is often an endless flood of trivia and fashion. I wish to be concerned with the question: 'What is best?' for this question cuts deeply, rather than broadly sweeping over everything."</a:t>
            </a:r>
            <a:r>
              <a:rPr lang="en-US" sz="3200" dirty="0" smtClean="0"/>
              <a:t> </a:t>
            </a:r>
            <a:br>
              <a:rPr lang="en-US" sz="3200" dirty="0" smtClean="0"/>
            </a:br>
            <a:endParaRPr lang="en-US" sz="3200" dirty="0"/>
          </a:p>
        </p:txBody>
      </p:sp>
      <p:sp>
        <p:nvSpPr>
          <p:cNvPr id="94213" name="Rectangle 5"/>
          <p:cNvSpPr>
            <a:spLocks noGrp="1" noChangeArrowheads="1"/>
          </p:cNvSpPr>
          <p:nvPr>
            <p:ph type="subTitle" idx="1"/>
          </p:nvPr>
        </p:nvSpPr>
        <p:spPr>
          <a:xfrm>
            <a:off x="609600" y="4724400"/>
            <a:ext cx="7772400" cy="1752600"/>
          </a:xfrm>
        </p:spPr>
        <p:txBody>
          <a:bodyPr/>
          <a:lstStyle/>
          <a:p>
            <a:r>
              <a:rPr lang="en-US" smtClean="0"/>
              <a:t>Robert Pirsig, </a:t>
            </a:r>
            <a:r>
              <a:rPr lang="en-US" i="1" smtClean="0"/>
              <a:t>Zen and the Art of Motorcycle Maintenance</a:t>
            </a:r>
            <a:endParaRPr lang="en-US" i="1"/>
          </a:p>
        </p:txBody>
      </p:sp>
      <p:sp>
        <p:nvSpPr>
          <p:cNvPr id="6" name="TextBox 5"/>
          <p:cNvSpPr txBox="1"/>
          <p:nvPr/>
        </p:nvSpPr>
        <p:spPr>
          <a:xfrm>
            <a:off x="533400" y="304800"/>
            <a:ext cx="7848600" cy="646331"/>
          </a:xfrm>
          <a:prstGeom prst="rect">
            <a:avLst/>
          </a:prstGeom>
          <a:noFill/>
        </p:spPr>
        <p:txBody>
          <a:bodyPr wrap="square" rtlCol="0">
            <a:spAutoFit/>
          </a:bodyPr>
          <a:lstStyle/>
          <a:p>
            <a:pPr algn="ctr"/>
            <a:r>
              <a:rPr lang="en-US" sz="3600" b="1" dirty="0" smtClean="0">
                <a:latin typeface="Comic Sans MS" pitchFamily="66" charset="0"/>
              </a:rPr>
              <a:t>MY MANTRA</a:t>
            </a:r>
            <a:endParaRPr lang="en-US" sz="3600" b="1" dirty="0">
              <a:latin typeface="Comic Sans MS"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762000" y="152400"/>
            <a:ext cx="7772400" cy="609600"/>
          </a:xfrm>
        </p:spPr>
        <p:txBody>
          <a:bodyPr>
            <a:normAutofit fontScale="90000"/>
          </a:bodyPr>
          <a:lstStyle/>
          <a:p>
            <a:pPr eaLnBrk="1" hangingPunct="1"/>
            <a:r>
              <a:rPr lang="en-US" sz="3600" smtClean="0">
                <a:solidFill>
                  <a:schemeClr val="bg1"/>
                </a:solidFill>
                <a:latin typeface="Verdana" pitchFamily="34" charset="0"/>
              </a:rPr>
              <a:t>ICT Literacy</a:t>
            </a:r>
          </a:p>
        </p:txBody>
      </p:sp>
      <p:sp>
        <p:nvSpPr>
          <p:cNvPr id="24579" name="Rectangle 3"/>
          <p:cNvSpPr>
            <a:spLocks noGrp="1" noChangeArrowheads="1"/>
          </p:cNvSpPr>
          <p:nvPr>
            <p:ph type="body" sz="half" idx="4294967295"/>
          </p:nvPr>
        </p:nvSpPr>
        <p:spPr>
          <a:xfrm>
            <a:off x="228600" y="838200"/>
            <a:ext cx="8534400" cy="5638800"/>
          </a:xfrm>
        </p:spPr>
        <p:txBody>
          <a:bodyPr/>
          <a:lstStyle/>
          <a:p>
            <a:pPr eaLnBrk="1" hangingPunct="1">
              <a:lnSpc>
                <a:spcPct val="80000"/>
              </a:lnSpc>
            </a:pPr>
            <a:r>
              <a:rPr lang="en-US" sz="2400" dirty="0" smtClean="0"/>
              <a:t>Elementary students examine interaction of human beings &amp; physical environment, land use, towns, local ecosystem changes (e.g., mining in Lead, SD) </a:t>
            </a:r>
          </a:p>
          <a:p>
            <a:pPr lvl="1" eaLnBrk="1" hangingPunct="1">
              <a:lnSpc>
                <a:spcPct val="80000"/>
              </a:lnSpc>
            </a:pPr>
            <a:r>
              <a:rPr lang="en-US" sz="2000" dirty="0" smtClean="0"/>
              <a:t>Compare dated aerial photos of the local community to recent satellite images. </a:t>
            </a:r>
          </a:p>
          <a:p>
            <a:pPr lvl="1" eaLnBrk="1" hangingPunct="1">
              <a:lnSpc>
                <a:spcPct val="80000"/>
              </a:lnSpc>
            </a:pPr>
            <a:r>
              <a:rPr lang="en-US" sz="2000" dirty="0" smtClean="0"/>
              <a:t>Compare and evaluate the changes.</a:t>
            </a:r>
          </a:p>
          <a:p>
            <a:pPr lvl="1" eaLnBrk="1" hangingPunct="1">
              <a:lnSpc>
                <a:spcPct val="80000"/>
              </a:lnSpc>
              <a:buNone/>
            </a:pPr>
            <a:endParaRPr lang="en-US" sz="2000" dirty="0" smtClean="0"/>
          </a:p>
          <a:p>
            <a:pPr eaLnBrk="1" hangingPunct="1">
              <a:lnSpc>
                <a:spcPct val="90000"/>
              </a:lnSpc>
            </a:pPr>
            <a:r>
              <a:rPr lang="en-US" sz="2400" dirty="0" smtClean="0"/>
              <a:t>HS students  use search engines, online data bases, identify and join a list serve to access national, and international media to examine an international conflict. </a:t>
            </a:r>
          </a:p>
          <a:p>
            <a:pPr lvl="1" eaLnBrk="1" hangingPunct="1">
              <a:lnSpc>
                <a:spcPct val="90000"/>
              </a:lnSpc>
            </a:pPr>
            <a:r>
              <a:rPr lang="en-US" sz="2000" dirty="0" smtClean="0"/>
              <a:t> Examine   interactions of ethnic, national, or cultural influences on the conflict.</a:t>
            </a:r>
          </a:p>
          <a:p>
            <a:pPr lvl="1" eaLnBrk="1" hangingPunct="1">
              <a:lnSpc>
                <a:spcPct val="90000"/>
              </a:lnSpc>
            </a:pPr>
            <a:r>
              <a:rPr lang="en-US" sz="2000" dirty="0" smtClean="0"/>
              <a:t>Create an online document with hyperlinks to help MS students understand the conflict.</a:t>
            </a:r>
          </a:p>
          <a:p>
            <a:pPr lvl="1" eaLnBrk="1" hangingPunct="1">
              <a:lnSpc>
                <a:spcPct val="90000"/>
              </a:lnSpc>
            </a:pPr>
            <a:r>
              <a:rPr lang="en-US" sz="2000" dirty="0" smtClean="0"/>
              <a:t>Embed evaluation questions in the online document to encourage students’ critical thinking </a:t>
            </a:r>
          </a:p>
          <a:p>
            <a:pPr eaLnBrk="1" hangingPunct="1">
              <a:lnSpc>
                <a:spcPct val="80000"/>
              </a:lnSpc>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4579">
                                            <p:txEl>
                                              <p:pRg st="0" end="0"/>
                                            </p:txEl>
                                          </p:spTgt>
                                        </p:tgtEl>
                                        <p:attrNameLst>
                                          <p:attrName>style.visibility</p:attrName>
                                        </p:attrNameLst>
                                      </p:cBhvr>
                                      <p:to>
                                        <p:strVal val="visible"/>
                                      </p:to>
                                    </p:set>
                                    <p:animEffect transition="in" filter="dissolve">
                                      <p:cBhvr>
                                        <p:cTn id="11" dur="500"/>
                                        <p:tgtEl>
                                          <p:spTgt spid="24579">
                                            <p:txEl>
                                              <p:pRg st="0" end="0"/>
                                            </p:txEl>
                                          </p:spTgt>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24579">
                                            <p:txEl>
                                              <p:pRg st="1" end="1"/>
                                            </p:txEl>
                                          </p:spTgt>
                                        </p:tgtEl>
                                        <p:attrNameLst>
                                          <p:attrName>style.visibility</p:attrName>
                                        </p:attrNameLst>
                                      </p:cBhvr>
                                      <p:to>
                                        <p:strVal val="visible"/>
                                      </p:to>
                                    </p:set>
                                    <p:animEffect transition="in" filter="dissolve">
                                      <p:cBhvr>
                                        <p:cTn id="14" dur="500"/>
                                        <p:tgtEl>
                                          <p:spTgt spid="24579">
                                            <p:txEl>
                                              <p:pRg st="1" end="1"/>
                                            </p:txEl>
                                          </p:spTgt>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4579">
                                            <p:txEl>
                                              <p:pRg st="2" end="2"/>
                                            </p:txEl>
                                          </p:spTgt>
                                        </p:tgtEl>
                                        <p:attrNameLst>
                                          <p:attrName>style.visibility</p:attrName>
                                        </p:attrNameLst>
                                      </p:cBhvr>
                                      <p:to>
                                        <p:strVal val="visible"/>
                                      </p:to>
                                    </p:set>
                                    <p:animEffect transition="in" filter="dissolve">
                                      <p:cBhvr>
                                        <p:cTn id="17" dur="500"/>
                                        <p:tgtEl>
                                          <p:spTgt spid="245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4579">
                                            <p:txEl>
                                              <p:pRg st="4" end="4"/>
                                            </p:txEl>
                                          </p:spTgt>
                                        </p:tgtEl>
                                        <p:attrNameLst>
                                          <p:attrName>style.visibility</p:attrName>
                                        </p:attrNameLst>
                                      </p:cBhvr>
                                      <p:to>
                                        <p:strVal val="visible"/>
                                      </p:to>
                                    </p:set>
                                    <p:animEffect transition="in" filter="dissolve">
                                      <p:cBhvr>
                                        <p:cTn id="22" dur="500"/>
                                        <p:tgtEl>
                                          <p:spTgt spid="24579">
                                            <p:txEl>
                                              <p:pRg st="4" end="4"/>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4579">
                                            <p:txEl>
                                              <p:pRg st="5" end="5"/>
                                            </p:txEl>
                                          </p:spTgt>
                                        </p:tgtEl>
                                        <p:attrNameLst>
                                          <p:attrName>style.visibility</p:attrName>
                                        </p:attrNameLst>
                                      </p:cBhvr>
                                      <p:to>
                                        <p:strVal val="visible"/>
                                      </p:to>
                                    </p:set>
                                    <p:animEffect transition="in" filter="dissolve">
                                      <p:cBhvr>
                                        <p:cTn id="25" dur="500"/>
                                        <p:tgtEl>
                                          <p:spTgt spid="24579">
                                            <p:txEl>
                                              <p:pRg st="5" end="5"/>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4579">
                                            <p:txEl>
                                              <p:pRg st="6" end="6"/>
                                            </p:txEl>
                                          </p:spTgt>
                                        </p:tgtEl>
                                        <p:attrNameLst>
                                          <p:attrName>style.visibility</p:attrName>
                                        </p:attrNameLst>
                                      </p:cBhvr>
                                      <p:to>
                                        <p:strVal val="visible"/>
                                      </p:to>
                                    </p:set>
                                    <p:animEffect transition="in" filter="dissolve">
                                      <p:cBhvr>
                                        <p:cTn id="28" dur="500"/>
                                        <p:tgtEl>
                                          <p:spTgt spid="24579">
                                            <p:txEl>
                                              <p:pRg st="6" end="6"/>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4579">
                                            <p:txEl>
                                              <p:pRg st="7" end="7"/>
                                            </p:txEl>
                                          </p:spTgt>
                                        </p:tgtEl>
                                        <p:attrNameLst>
                                          <p:attrName>style.visibility</p:attrName>
                                        </p:attrNameLst>
                                      </p:cBhvr>
                                      <p:to>
                                        <p:strVal val="visible"/>
                                      </p:to>
                                    </p:set>
                                    <p:animEffect transition="in" filter="dissolve">
                                      <p:cBhvr>
                                        <p:cTn id="31" dur="500"/>
                                        <p:tgtEl>
                                          <p:spTgt spid="245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Current Debate</a:t>
            </a:r>
            <a:endParaRPr lang="en-US" dirty="0"/>
          </a:p>
        </p:txBody>
      </p:sp>
      <p:sp>
        <p:nvSpPr>
          <p:cNvPr id="4" name="Subtitle 3"/>
          <p:cNvSpPr>
            <a:spLocks noGrp="1"/>
          </p:cNvSpPr>
          <p:nvPr>
            <p:ph type="subTitle" idx="1"/>
          </p:nvPr>
        </p:nvSpPr>
        <p:spPr/>
        <p:txBody>
          <a:bodyPr/>
          <a:lstStyle/>
          <a:p>
            <a:r>
              <a:rPr lang="en-US" dirty="0" smtClean="0">
                <a:solidFill>
                  <a:schemeClr val="accent6">
                    <a:lumMod val="50000"/>
                  </a:schemeClr>
                </a:solidFill>
              </a:rPr>
              <a:t>Critics/Supporters</a:t>
            </a:r>
          </a:p>
          <a:p>
            <a:endParaRPr lang="en-US" dirty="0" smtClean="0">
              <a:solidFill>
                <a:schemeClr val="accent6">
                  <a:lumMod val="50000"/>
                </a:schemeClr>
              </a:solidFill>
            </a:endParaRPr>
          </a:p>
          <a:p>
            <a:r>
              <a:rPr lang="en-US" dirty="0" smtClean="0">
                <a:solidFill>
                  <a:schemeClr val="accent6">
                    <a:lumMod val="50000"/>
                  </a:schemeClr>
                </a:solidFill>
              </a:rPr>
              <a:t>Content </a:t>
            </a:r>
            <a:r>
              <a:rPr lang="en-US" dirty="0" err="1" smtClean="0">
                <a:solidFill>
                  <a:schemeClr val="accent6">
                    <a:lumMod val="50000"/>
                  </a:schemeClr>
                </a:solidFill>
              </a:rPr>
              <a:t>vs</a:t>
            </a:r>
            <a:r>
              <a:rPr lang="en-US" dirty="0" smtClean="0">
                <a:solidFill>
                  <a:schemeClr val="accent6">
                    <a:lumMod val="50000"/>
                  </a:schemeClr>
                </a:solidFill>
              </a:rPr>
              <a:t> Skills</a:t>
            </a:r>
            <a:endParaRPr lang="en-US"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Finding the common ground</a:t>
            </a:r>
            <a:endParaRPr lang="en-US" dirty="0"/>
          </a:p>
        </p:txBody>
      </p:sp>
      <p:sp>
        <p:nvSpPr>
          <p:cNvPr id="5" name="Subtitle 4"/>
          <p:cNvSpPr>
            <a:spLocks noGrp="1"/>
          </p:cNvSpPr>
          <p:nvPr>
            <p:ph type="subTitle" idx="1"/>
          </p:nvPr>
        </p:nvSpPr>
        <p:spPr>
          <a:xfrm>
            <a:off x="1371600" y="3733800"/>
            <a:ext cx="6400800" cy="1752600"/>
          </a:xfrm>
        </p:spPr>
        <p:txBody>
          <a:bodyPr/>
          <a:lstStyle/>
          <a:p>
            <a:r>
              <a:rPr lang="en-US" dirty="0" smtClean="0">
                <a:solidFill>
                  <a:schemeClr val="accent6">
                    <a:lumMod val="50000"/>
                  </a:schemeClr>
                </a:solidFill>
              </a:rPr>
              <a:t>CONTENT LITERACY</a:t>
            </a:r>
            <a:endParaRPr lang="en-US"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7"/>
          <p:cNvGraphicFramePr>
            <a:graphicFrameLocks noChangeAspect="1"/>
          </p:cNvGraphicFramePr>
          <p:nvPr>
            <p:ph/>
          </p:nvPr>
        </p:nvGraphicFramePr>
        <p:xfrm>
          <a:off x="125413" y="0"/>
          <a:ext cx="9004300" cy="7329488"/>
        </p:xfrm>
        <a:graphic>
          <a:graphicData uri="http://schemas.openxmlformats.org/presentationml/2006/ole">
            <p:oleObj spid="_x0000_s1026" name="Document" r:id="rId3" imgW="9378280" imgH="7634850" progId="Word.Document.8">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0"/>
            <a:ext cx="8229600" cy="1143000"/>
          </a:xfrm>
        </p:spPr>
        <p:txBody>
          <a:bodyPr/>
          <a:lstStyle/>
          <a:p>
            <a:r>
              <a:rPr lang="en-US" dirty="0" smtClean="0"/>
              <a:t>HSI</a:t>
            </a:r>
            <a:endParaRPr lang="en-US" dirty="0"/>
          </a:p>
        </p:txBody>
      </p:sp>
      <p:sp>
        <p:nvSpPr>
          <p:cNvPr id="3" name="Content Placeholder 2"/>
          <p:cNvSpPr>
            <a:spLocks noGrp="1"/>
          </p:cNvSpPr>
          <p:nvPr>
            <p:ph idx="1"/>
          </p:nvPr>
        </p:nvSpPr>
        <p:spPr>
          <a:xfrm>
            <a:off x="457200" y="3276600"/>
            <a:ext cx="8229600" cy="2849563"/>
          </a:xfrm>
        </p:spPr>
        <p:txBody>
          <a:bodyPr/>
          <a:lstStyle/>
          <a:p>
            <a:r>
              <a:rPr lang="en-US" dirty="0" smtClean="0"/>
              <a:t>Historical Scene Investigation Project</a:t>
            </a:r>
          </a:p>
          <a:p>
            <a:r>
              <a:rPr lang="en-US" dirty="0" smtClean="0">
                <a:hlinkClick r:id="rId2"/>
              </a:rPr>
              <a:t>http://web.wm.edu/hsi/?svr=www</a:t>
            </a:r>
            <a:r>
              <a:rPr lang="en-US" dirty="0" smtClean="0"/>
              <a:t> </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62200"/>
            <a:ext cx="8229600" cy="1143000"/>
          </a:xfrm>
        </p:spPr>
        <p:txBody>
          <a:bodyPr/>
          <a:lstStyle/>
          <a:p>
            <a:r>
              <a:rPr lang="en-US" dirty="0" smtClean="0"/>
              <a:t>DDG</a:t>
            </a:r>
            <a:endParaRPr lang="en-US" dirty="0"/>
          </a:p>
        </p:txBody>
      </p:sp>
      <p:sp>
        <p:nvSpPr>
          <p:cNvPr id="3" name="Content Placeholder 2"/>
          <p:cNvSpPr>
            <a:spLocks noGrp="1"/>
          </p:cNvSpPr>
          <p:nvPr>
            <p:ph idx="1"/>
          </p:nvPr>
        </p:nvSpPr>
        <p:spPr>
          <a:xfrm>
            <a:off x="457200" y="3886200"/>
            <a:ext cx="8229600" cy="2239963"/>
          </a:xfrm>
        </p:spPr>
        <p:txBody>
          <a:bodyPr/>
          <a:lstStyle/>
          <a:p>
            <a:r>
              <a:rPr lang="en-US" dirty="0" smtClean="0"/>
              <a:t>Digital Director’s Guild</a:t>
            </a:r>
          </a:p>
          <a:p>
            <a:r>
              <a:rPr lang="en-US" dirty="0" smtClean="0">
                <a:hlinkClick r:id="rId2"/>
              </a:rPr>
              <a:t>http://www.ddguild.org/</a:t>
            </a:r>
            <a:endParaRPr lang="en-US" dirty="0" smtClean="0"/>
          </a:p>
          <a:p>
            <a:r>
              <a:rPr lang="en-US" dirty="0" smtClean="0">
                <a:hlinkClick r:id="rId3"/>
              </a:rPr>
              <a:t>http://www.digitaldocsinabox.org/</a:t>
            </a:r>
            <a:r>
              <a:rPr lang="en-US" dirty="0" smtClean="0"/>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7400"/>
            <a:ext cx="8229600" cy="1143000"/>
          </a:xfrm>
        </p:spPr>
        <p:txBody>
          <a:bodyPr/>
          <a:lstStyle/>
          <a:p>
            <a:r>
              <a:rPr lang="en-US" dirty="0" err="1" smtClean="0"/>
              <a:t>Econcast</a:t>
            </a:r>
            <a:endParaRPr lang="en-US" dirty="0"/>
          </a:p>
        </p:txBody>
      </p:sp>
      <p:sp>
        <p:nvSpPr>
          <p:cNvPr id="3" name="Content Placeholder 2"/>
          <p:cNvSpPr>
            <a:spLocks noGrp="1"/>
          </p:cNvSpPr>
          <p:nvPr>
            <p:ph idx="1"/>
          </p:nvPr>
        </p:nvSpPr>
        <p:spPr>
          <a:xfrm>
            <a:off x="457200" y="3810000"/>
            <a:ext cx="8229600" cy="2316163"/>
          </a:xfrm>
        </p:spPr>
        <p:txBody>
          <a:bodyPr/>
          <a:lstStyle/>
          <a:p>
            <a:r>
              <a:rPr lang="en-US" dirty="0" smtClean="0">
                <a:hlinkClick r:id="rId2"/>
              </a:rPr>
              <a:t>http://econocast.org/index.htm</a:t>
            </a:r>
            <a:r>
              <a:rPr lang="en-US" dirty="0" smtClean="0"/>
              <a:t> </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 does this look like in WI?</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7"/>
          <p:cNvPicPr>
            <a:picLocks noGrp="1" noChangeAspect="1" noChangeArrowheads="1"/>
          </p:cNvPicPr>
          <p:nvPr>
            <p:ph/>
          </p:nvPr>
        </p:nvPicPr>
        <p:blipFill>
          <a:blip r:embed="rId2" cstate="print"/>
          <a:srcRect/>
          <a:stretch>
            <a:fillRect/>
          </a:stretch>
        </p:blipFill>
        <p:spPr>
          <a:xfrm>
            <a:off x="225425" y="96838"/>
            <a:ext cx="8667750" cy="6761162"/>
          </a:xfr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subTitle" idx="4294967295"/>
          </p:nvPr>
        </p:nvSpPr>
        <p:spPr>
          <a:xfrm>
            <a:off x="381000" y="1447800"/>
            <a:ext cx="8077200" cy="4876800"/>
          </a:xfrm>
        </p:spPr>
        <p:txBody>
          <a:bodyPr/>
          <a:lstStyle/>
          <a:p>
            <a:pPr marL="0" indent="0" algn="ctr">
              <a:buFont typeface="Monotype Sorts" pitchFamily="2" charset="2"/>
              <a:buNone/>
            </a:pPr>
            <a:r>
              <a:rPr lang="en-US" b="1" i="1"/>
              <a:t>Economic literacy</a:t>
            </a:r>
            <a:r>
              <a:rPr lang="en-US" i="1"/>
              <a:t> is the ability to identify economic problems, alternatives, costs, and benefits; analyze the incentives at work in economic situations; examine the consequences of changes in economic conditions and public policies; collect and organize economic evidence; and weigh costs against benefits.</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are you</a:t>
            </a:r>
            <a:endParaRPr lang="en-US" dirty="0"/>
          </a:p>
        </p:txBody>
      </p:sp>
      <p:sp>
        <p:nvSpPr>
          <p:cNvPr id="3" name="Content Placeholder 2"/>
          <p:cNvSpPr>
            <a:spLocks noGrp="1"/>
          </p:cNvSpPr>
          <p:nvPr>
            <p:ph idx="1"/>
          </p:nvPr>
        </p:nvSpPr>
        <p:spPr/>
        <p:txBody>
          <a:bodyPr/>
          <a:lstStyle/>
          <a:p>
            <a:pPr>
              <a:buNone/>
            </a:pPr>
            <a:r>
              <a:rPr lang="en-US" dirty="0" smtClean="0"/>
              <a:t>Please introduce yourself:</a:t>
            </a:r>
          </a:p>
          <a:p>
            <a:r>
              <a:rPr lang="en-US" dirty="0" smtClean="0"/>
              <a:t>Name</a:t>
            </a:r>
          </a:p>
          <a:p>
            <a:r>
              <a:rPr lang="en-US" dirty="0" smtClean="0"/>
              <a:t>Where you work</a:t>
            </a:r>
          </a:p>
          <a:p>
            <a:r>
              <a:rPr lang="en-US" dirty="0" smtClean="0"/>
              <a:t>What is your role at work (teacher, administrator, student etc)</a:t>
            </a:r>
          </a:p>
          <a:p>
            <a:r>
              <a:rPr lang="en-US" dirty="0" smtClean="0"/>
              <a:t>Why you chose this session?</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subTitle" idx="4294967295"/>
          </p:nvPr>
        </p:nvSpPr>
        <p:spPr>
          <a:xfrm>
            <a:off x="533400" y="685800"/>
            <a:ext cx="7772400" cy="5181600"/>
          </a:xfrm>
        </p:spPr>
        <p:txBody>
          <a:bodyPr>
            <a:normAutofit fontScale="92500"/>
          </a:bodyPr>
          <a:lstStyle/>
          <a:p>
            <a:pPr marL="0" indent="0" algn="ctr">
              <a:buFont typeface="Monotype Sorts" pitchFamily="2" charset="2"/>
              <a:buNone/>
            </a:pPr>
            <a:r>
              <a:rPr lang="en-US" b="1" i="1"/>
              <a:t>Global literacy</a:t>
            </a:r>
            <a:r>
              <a:rPr lang="en-US" i="1"/>
              <a:t> is the ability to understand and appreciate the similarities and differences in the customs, values, and beliefs of one's own culture and the cultures of others and the recognition and understanding of interrelationships among international organizations, nation-states, public and private economic entities, sociocultural groups, and individuals across the globe.</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subTitle" idx="4294967295"/>
          </p:nvPr>
        </p:nvSpPr>
        <p:spPr>
          <a:xfrm>
            <a:off x="685800" y="1295400"/>
            <a:ext cx="8153400" cy="4238625"/>
          </a:xfrm>
        </p:spPr>
        <p:txBody>
          <a:bodyPr/>
          <a:lstStyle/>
          <a:p>
            <a:pPr marL="0" indent="0" algn="ctr">
              <a:buFont typeface="Monotype Sorts" pitchFamily="2" charset="2"/>
              <a:buNone/>
            </a:pPr>
            <a:r>
              <a:rPr lang="en-US"/>
              <a:t>Civic literacy is the ability to understand, analyze and participate in government and in the community, both globally and locally and the ability to make decisions that reflect an understanding of historic implications, the role of leaders and a broader sense of political awareness</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latin typeface="Calibri" pitchFamily="34" charset="0"/>
            </a:endParaRPr>
          </a:p>
        </p:txBody>
      </p:sp>
      <p:pic>
        <p:nvPicPr>
          <p:cNvPr id="27651" name="Picture 1"/>
          <p:cNvPicPr>
            <a:picLocks noChangeAspect="1" noChangeArrowheads="1"/>
          </p:cNvPicPr>
          <p:nvPr/>
        </p:nvPicPr>
        <p:blipFill>
          <a:blip r:embed="rId2" cstate="print"/>
          <a:srcRect/>
          <a:stretch>
            <a:fillRect/>
          </a:stretch>
        </p:blipFill>
        <p:spPr bwMode="auto">
          <a:xfrm>
            <a:off x="381000" y="652463"/>
            <a:ext cx="8382000" cy="5857875"/>
          </a:xfrm>
          <a:prstGeom prst="rect">
            <a:avLst/>
          </a:prstGeom>
          <a:noFill/>
          <a:ln w="9525">
            <a:noFill/>
            <a:miter lim="800000"/>
            <a:headEnd/>
            <a:tailEnd/>
          </a:ln>
        </p:spPr>
      </p:pic>
      <p:sp>
        <p:nvSpPr>
          <p:cNvPr id="27652" name="Text Box 4"/>
          <p:cNvSpPr txBox="1">
            <a:spLocks noChangeArrowheads="1"/>
          </p:cNvSpPr>
          <p:nvPr/>
        </p:nvSpPr>
        <p:spPr bwMode="auto">
          <a:xfrm>
            <a:off x="7391400" y="6284913"/>
            <a:ext cx="1752600" cy="366712"/>
          </a:xfrm>
          <a:prstGeom prst="rect">
            <a:avLst/>
          </a:prstGeom>
          <a:solidFill>
            <a:schemeClr val="bg1"/>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rrowheads="1"/>
          </p:cNvPicPr>
          <p:nvPr/>
        </p:nvPicPr>
        <p:blipFill>
          <a:blip r:embed="rId3" cstate="print"/>
          <a:srcRect/>
          <a:stretch>
            <a:fillRect/>
          </a:stretch>
        </p:blipFill>
        <p:spPr bwMode="auto">
          <a:xfrm>
            <a:off x="1689100" y="571500"/>
            <a:ext cx="5753100" cy="4318000"/>
          </a:xfrm>
          <a:prstGeom prst="rect">
            <a:avLst/>
          </a:prstGeom>
          <a:noFill/>
          <a:ln w="12700">
            <a:noFill/>
            <a:miter lim="800000"/>
            <a:headEnd/>
            <a:tailEnd/>
          </a:ln>
        </p:spPr>
      </p:pic>
      <p:sp>
        <p:nvSpPr>
          <p:cNvPr id="8195" name="Rectangle 3"/>
          <p:cNvSpPr>
            <a:spLocks noChangeArrowheads="1"/>
          </p:cNvSpPr>
          <p:nvPr/>
        </p:nvSpPr>
        <p:spPr bwMode="auto">
          <a:xfrm>
            <a:off x="1731963" y="4864100"/>
            <a:ext cx="6092825" cy="1003300"/>
          </a:xfrm>
          <a:prstGeom prst="rect">
            <a:avLst/>
          </a:prstGeom>
          <a:noFill/>
          <a:ln w="12700">
            <a:noFill/>
            <a:miter lim="800000"/>
            <a:headEnd/>
            <a:tailEnd/>
          </a:ln>
        </p:spPr>
        <p:txBody>
          <a:bodyPr wrap="none" lIns="90487" tIns="44450" rIns="90487" bIns="44450">
            <a:spAutoFit/>
          </a:bodyPr>
          <a:lstStyle/>
          <a:p>
            <a:pPr eaLnBrk="0" hangingPunct="0"/>
            <a:r>
              <a:rPr lang="en-US" sz="3000">
                <a:solidFill>
                  <a:schemeClr val="tx2"/>
                </a:solidFill>
                <a:latin typeface="Times New Roman" pitchFamily="18" charset="0"/>
              </a:rPr>
              <a:t>“Stop asking me if we’re almost there!</a:t>
            </a:r>
          </a:p>
          <a:p>
            <a:pPr eaLnBrk="0" hangingPunct="0"/>
            <a:r>
              <a:rPr lang="en-US" sz="3000">
                <a:solidFill>
                  <a:schemeClr val="tx2"/>
                </a:solidFill>
                <a:latin typeface="Times New Roman" pitchFamily="18" charset="0"/>
              </a:rPr>
              <a:t>We’re </a:t>
            </a:r>
            <a:r>
              <a:rPr lang="en-US" sz="3000" i="1">
                <a:solidFill>
                  <a:schemeClr val="tx2"/>
                </a:solidFill>
                <a:latin typeface="Times New Roman" pitchFamily="18" charset="0"/>
              </a:rPr>
              <a:t>nomads</a:t>
            </a:r>
            <a:r>
              <a:rPr lang="en-US" sz="3000">
                <a:solidFill>
                  <a:schemeClr val="tx2"/>
                </a:solidFill>
                <a:latin typeface="Times New Roman" pitchFamily="18" charset="0"/>
              </a:rPr>
              <a:t>, for crying out loud!”</a:t>
            </a:r>
            <a:endParaRPr lang="en-US" sz="3000">
              <a:latin typeface="Times New Roman" pitchFamily="18"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Documents and Settings\ratwabe\Local Settings\Temp\Temporary Internet Files\Content.IE5\220K2YHX\MCAN04429_0000[1].wmf"/>
          <p:cNvPicPr>
            <a:picLocks noChangeAspect="1" noChangeArrowheads="1"/>
          </p:cNvPicPr>
          <p:nvPr/>
        </p:nvPicPr>
        <p:blipFill>
          <a:blip r:embed="rId2" cstate="print"/>
          <a:srcRect/>
          <a:stretch>
            <a:fillRect/>
          </a:stretch>
        </p:blipFill>
        <p:spPr bwMode="auto">
          <a:xfrm>
            <a:off x="5791200" y="2438400"/>
            <a:ext cx="726034" cy="910742"/>
          </a:xfrm>
          <a:prstGeom prst="rect">
            <a:avLst/>
          </a:prstGeom>
          <a:noFill/>
        </p:spPr>
      </p:pic>
      <p:sp>
        <p:nvSpPr>
          <p:cNvPr id="2" name="Title 1"/>
          <p:cNvSpPr>
            <a:spLocks noGrp="1"/>
          </p:cNvSpPr>
          <p:nvPr>
            <p:ph type="title"/>
          </p:nvPr>
        </p:nvSpPr>
        <p:spPr/>
        <p:txBody>
          <a:bodyPr/>
          <a:lstStyle/>
          <a:p>
            <a:r>
              <a:rPr lang="en-US" dirty="0" smtClean="0">
                <a:solidFill>
                  <a:srgbClr val="FFFF00"/>
                </a:solidFill>
              </a:rPr>
              <a:t>Next Steps</a:t>
            </a:r>
            <a:endParaRPr lang="en-US" dirty="0">
              <a:solidFill>
                <a:srgbClr val="FFFF00"/>
              </a:solidFill>
            </a:endParaRPr>
          </a:p>
        </p:txBody>
      </p:sp>
      <p:sp>
        <p:nvSpPr>
          <p:cNvPr id="3" name="Content Placeholder 2"/>
          <p:cNvSpPr>
            <a:spLocks noGrp="1"/>
          </p:cNvSpPr>
          <p:nvPr>
            <p:ph idx="1"/>
          </p:nvPr>
        </p:nvSpPr>
        <p:spPr>
          <a:xfrm>
            <a:off x="152400" y="1371600"/>
            <a:ext cx="8686800" cy="4525963"/>
          </a:xfrm>
        </p:spPr>
        <p:txBody>
          <a:bodyPr/>
          <a:lstStyle/>
          <a:p>
            <a:endParaRPr lang="en-US" dirty="0" smtClean="0"/>
          </a:p>
          <a:p>
            <a:r>
              <a:rPr lang="en-US" dirty="0" smtClean="0"/>
              <a:t>What are the steps we need to take to move forward?</a:t>
            </a:r>
            <a:endParaRPr lang="en-US" dirty="0"/>
          </a:p>
        </p:txBody>
      </p:sp>
      <p:pic>
        <p:nvPicPr>
          <p:cNvPr id="1026" name="Picture 2" descr="C:\Documents and Settings\ratwabe\Local Settings\Temp\Temporary Internet Files\Content.IE5\220K2YHX\MCAN04429_0000[1].wmf"/>
          <p:cNvPicPr>
            <a:picLocks noChangeAspect="1" noChangeArrowheads="1"/>
          </p:cNvPicPr>
          <p:nvPr/>
        </p:nvPicPr>
        <p:blipFill>
          <a:blip r:embed="rId2" cstate="print"/>
          <a:srcRect/>
          <a:stretch>
            <a:fillRect/>
          </a:stretch>
        </p:blipFill>
        <p:spPr bwMode="auto">
          <a:xfrm>
            <a:off x="2514600" y="4038600"/>
            <a:ext cx="726034" cy="910742"/>
          </a:xfrm>
          <a:prstGeom prst="rect">
            <a:avLst/>
          </a:prstGeom>
          <a:noFill/>
        </p:spPr>
      </p:pic>
      <p:pic>
        <p:nvPicPr>
          <p:cNvPr id="1027" name="Picture 3" descr="C:\Documents and Settings\ratwabe\Local Settings\Temp\Temporary Internet Files\Content.IE5\220K2YHX\MCAN04429_0000[1].wmf"/>
          <p:cNvPicPr>
            <a:picLocks noChangeAspect="1" noChangeArrowheads="1"/>
          </p:cNvPicPr>
          <p:nvPr/>
        </p:nvPicPr>
        <p:blipFill>
          <a:blip r:embed="rId2" cstate="print"/>
          <a:srcRect/>
          <a:stretch>
            <a:fillRect/>
          </a:stretch>
        </p:blipFill>
        <p:spPr bwMode="auto">
          <a:xfrm>
            <a:off x="4343400" y="3200400"/>
            <a:ext cx="726034" cy="910742"/>
          </a:xfrm>
          <a:prstGeom prst="rect">
            <a:avLst/>
          </a:prstGeom>
          <a:noFill/>
        </p:spPr>
      </p:pic>
      <p:pic>
        <p:nvPicPr>
          <p:cNvPr id="1028" name="Picture 4" descr="C:\Documents and Settings\ratwabe\Local Settings\Temp\Temporary Internet Files\Content.IE5\220K2YHX\MCAN04429_0000[1].wmf"/>
          <p:cNvPicPr>
            <a:picLocks noChangeAspect="1" noChangeArrowheads="1"/>
          </p:cNvPicPr>
          <p:nvPr/>
        </p:nvPicPr>
        <p:blipFill>
          <a:blip r:embed="rId2" cstate="print"/>
          <a:srcRect/>
          <a:stretch>
            <a:fillRect/>
          </a:stretch>
        </p:blipFill>
        <p:spPr bwMode="auto">
          <a:xfrm>
            <a:off x="914400" y="5334000"/>
            <a:ext cx="726034" cy="910742"/>
          </a:xfrm>
          <a:prstGeom prst="rect">
            <a:avLst/>
          </a:prstGeom>
          <a:noFill/>
        </p:spPr>
      </p:pic>
      <p:pic>
        <p:nvPicPr>
          <p:cNvPr id="1030" name="Picture 6" descr="C:\Documents and Settings\ratwabe\Local Settings\Temp\Temporary Internet Files\Content.IE5\220K2YHX\MCAN04429_0000[1].wmf"/>
          <p:cNvPicPr>
            <a:picLocks noChangeAspect="1" noChangeArrowheads="1"/>
          </p:cNvPicPr>
          <p:nvPr/>
        </p:nvPicPr>
        <p:blipFill>
          <a:blip r:embed="rId2" cstate="print"/>
          <a:srcRect/>
          <a:stretch>
            <a:fillRect/>
          </a:stretch>
        </p:blipFill>
        <p:spPr bwMode="auto">
          <a:xfrm>
            <a:off x="6858000" y="1295400"/>
            <a:ext cx="726034" cy="910742"/>
          </a:xfrm>
          <a:prstGeom prst="rect">
            <a:avLst/>
          </a:prstGeom>
          <a:noFill/>
        </p:spPr>
      </p:pic>
      <p:pic>
        <p:nvPicPr>
          <p:cNvPr id="1031" name="Picture 7" descr="C:\Documents and Settings\ratwabe\Local Settings\Temp\Temporary Internet Files\Content.IE5\220K2YHX\MCAN04429_0000[1].wmf"/>
          <p:cNvPicPr>
            <a:picLocks noChangeAspect="1" noChangeArrowheads="1"/>
          </p:cNvPicPr>
          <p:nvPr/>
        </p:nvPicPr>
        <p:blipFill>
          <a:blip r:embed="rId2" cstate="print"/>
          <a:srcRect/>
          <a:stretch>
            <a:fillRect/>
          </a:stretch>
        </p:blipFill>
        <p:spPr bwMode="auto">
          <a:xfrm>
            <a:off x="7772400" y="457200"/>
            <a:ext cx="726034" cy="910742"/>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Go to the SS Wiki for more information and resources:</a:t>
            </a:r>
            <a:endParaRPr lang="en-US" dirty="0"/>
          </a:p>
        </p:txBody>
      </p:sp>
      <p:sp>
        <p:nvSpPr>
          <p:cNvPr id="3" name="Content Placeholder 2"/>
          <p:cNvSpPr>
            <a:spLocks noGrp="1"/>
          </p:cNvSpPr>
          <p:nvPr>
            <p:ph type="subTitle" idx="1"/>
          </p:nvPr>
        </p:nvSpPr>
        <p:spPr>
          <a:xfrm>
            <a:off x="228600" y="3886200"/>
            <a:ext cx="8229600" cy="1752600"/>
          </a:xfrm>
        </p:spPr>
        <p:txBody>
          <a:bodyPr/>
          <a:lstStyle/>
          <a:p>
            <a:r>
              <a:rPr lang="en-US" dirty="0" smtClean="0">
                <a:hlinkClick r:id="rId2"/>
              </a:rPr>
              <a:t>http://wisconsinsocialstudies.wikispaces.com/</a:t>
            </a:r>
            <a:r>
              <a:rPr lang="en-US" dirty="0" smtClean="0"/>
              <a:t> </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goals</a:t>
            </a:r>
            <a:endParaRPr lang="en-US" dirty="0"/>
          </a:p>
        </p:txBody>
      </p:sp>
      <p:sp>
        <p:nvSpPr>
          <p:cNvPr id="3" name="Content Placeholder 2"/>
          <p:cNvSpPr>
            <a:spLocks noGrp="1"/>
          </p:cNvSpPr>
          <p:nvPr>
            <p:ph idx="1"/>
          </p:nvPr>
        </p:nvSpPr>
        <p:spPr>
          <a:xfrm>
            <a:off x="457200" y="1447800"/>
            <a:ext cx="8229600" cy="5029200"/>
          </a:xfrm>
        </p:spPr>
        <p:txBody>
          <a:bodyPr>
            <a:normAutofit/>
          </a:bodyPr>
          <a:lstStyle/>
          <a:p>
            <a:r>
              <a:rPr lang="en-US" dirty="0" smtClean="0"/>
              <a:t>To think about the purpose of social studies</a:t>
            </a:r>
          </a:p>
          <a:p>
            <a:r>
              <a:rPr lang="en-US" dirty="0" smtClean="0"/>
              <a:t>To examine a 21</a:t>
            </a:r>
            <a:r>
              <a:rPr lang="en-US" baseline="30000" dirty="0" smtClean="0"/>
              <a:t>st</a:t>
            </a:r>
            <a:r>
              <a:rPr lang="en-US" dirty="0" smtClean="0"/>
              <a:t> century framework for learning</a:t>
            </a:r>
          </a:p>
          <a:p>
            <a:r>
              <a:rPr lang="en-US" dirty="0" smtClean="0"/>
              <a:t>To </a:t>
            </a:r>
            <a:r>
              <a:rPr lang="en-US" dirty="0" smtClean="0"/>
              <a:t>learn about some classroom resources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are we now?</a:t>
            </a:r>
            <a:endParaRPr lang="en-US" dirty="0"/>
          </a:p>
        </p:txBody>
      </p:sp>
      <p:sp>
        <p:nvSpPr>
          <p:cNvPr id="3" name="Content Placeholder 2"/>
          <p:cNvSpPr>
            <a:spLocks noGrp="1"/>
          </p:cNvSpPr>
          <p:nvPr>
            <p:ph idx="1"/>
          </p:nvPr>
        </p:nvSpPr>
        <p:spPr>
          <a:xfrm>
            <a:off x="0" y="2819400"/>
            <a:ext cx="8991600" cy="4525963"/>
          </a:xfrm>
        </p:spPr>
        <p:txBody>
          <a:bodyPr>
            <a:normAutofit/>
          </a:bodyPr>
          <a:lstStyle/>
          <a:p>
            <a:pPr algn="ctr"/>
            <a:endParaRPr lang="en-US" sz="2400" dirty="0" smtClean="0">
              <a:hlinkClick r:id="rId2"/>
            </a:endParaRPr>
          </a:p>
          <a:p>
            <a:pPr algn="ctr">
              <a:buNone/>
            </a:pPr>
            <a:r>
              <a:rPr lang="en-US" sz="2400" dirty="0" smtClean="0">
                <a:hlinkClick r:id="rId2"/>
              </a:rPr>
              <a:t>http://www.youtube.com/watch?v=oRBchZLkQR0</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What is social studies?</a:t>
            </a:r>
            <a:endParaRPr lang="en-US" dirty="0"/>
          </a:p>
        </p:txBody>
      </p:sp>
      <p:sp>
        <p:nvSpPr>
          <p:cNvPr id="3" name="Subtitle 2"/>
          <p:cNvSpPr>
            <a:spLocks noGrp="1"/>
          </p:cNvSpPr>
          <p:nvPr>
            <p:ph type="subTitle" idx="1"/>
          </p:nvPr>
        </p:nvSpPr>
        <p:spPr/>
        <p:txBody>
          <a:bodyPr/>
          <a:lstStyle/>
          <a:p>
            <a:r>
              <a:rPr lang="en-US" dirty="0" smtClean="0">
                <a:solidFill>
                  <a:schemeClr val="tx1"/>
                </a:solidFill>
              </a:rPr>
              <a:t>Write down your definition of social studies…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609600"/>
            <a:ext cx="6870700" cy="1600200"/>
          </a:xfrm>
        </p:spPr>
        <p:txBody>
          <a:bodyPr>
            <a:normAutofit fontScale="90000"/>
          </a:bodyPr>
          <a:lstStyle/>
          <a:p>
            <a:pPr eaLnBrk="1" hangingPunct="1"/>
            <a:r>
              <a:rPr lang="en-US" sz="4000" smtClean="0"/>
              <a:t>What do our students need to know and be able to do in the 21</a:t>
            </a:r>
            <a:r>
              <a:rPr lang="en-US" sz="4000" baseline="30000" smtClean="0"/>
              <a:t>st</a:t>
            </a:r>
            <a:r>
              <a:rPr lang="en-US" sz="4000" smtClean="0"/>
              <a:t> century?</a:t>
            </a:r>
          </a:p>
        </p:txBody>
      </p:sp>
      <p:pic>
        <p:nvPicPr>
          <p:cNvPr id="5123" name="Picture 3" descr="j0285410"/>
          <p:cNvPicPr>
            <a:picLocks noGrp="1" noChangeAspect="1" noChangeArrowheads="1"/>
          </p:cNvPicPr>
          <p:nvPr>
            <p:ph idx="1"/>
          </p:nvPr>
        </p:nvPicPr>
        <p:blipFill>
          <a:blip r:embed="rId2" cstate="print"/>
          <a:srcRect/>
          <a:stretch>
            <a:fillRect/>
          </a:stretch>
        </p:blipFill>
        <p:spPr>
          <a:xfrm>
            <a:off x="2592388" y="2514600"/>
            <a:ext cx="3429000" cy="3263900"/>
          </a:xfr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304800" y="984250"/>
            <a:ext cx="5334000" cy="5755422"/>
          </a:xfrm>
          <a:prstGeom prst="rect">
            <a:avLst/>
          </a:prstGeom>
          <a:noFill/>
          <a:ln w="9525">
            <a:noFill/>
            <a:miter lim="800000"/>
            <a:headEnd/>
            <a:tailEnd/>
          </a:ln>
        </p:spPr>
        <p:txBody>
          <a:bodyPr wrap="square">
            <a:spAutoFit/>
          </a:bodyPr>
          <a:lstStyle/>
          <a:p>
            <a:pPr algn="ctr">
              <a:spcBef>
                <a:spcPct val="50000"/>
              </a:spcBef>
              <a:spcAft>
                <a:spcPct val="50000"/>
              </a:spcAft>
            </a:pPr>
            <a:r>
              <a:rPr lang="en-US" sz="2300" b="1" dirty="0">
                <a:latin typeface="Verdana" pitchFamily="34" charset="0"/>
              </a:rPr>
              <a:t>“This is a story about the big public conversation the nation is not having about education…  whether an entire generation of kids will fail to make the grade in the global economy because they can’t think their way through abstract problems, work in teams, distinguish good formation from bad, or speak a language other than English.”</a:t>
            </a:r>
          </a:p>
          <a:p>
            <a:pPr algn="ctr">
              <a:spcBef>
                <a:spcPct val="50000"/>
              </a:spcBef>
              <a:spcAft>
                <a:spcPct val="50000"/>
              </a:spcAft>
            </a:pPr>
            <a:r>
              <a:rPr lang="en-US" sz="2300" b="1" i="1" dirty="0">
                <a:latin typeface="Verdana" pitchFamily="34" charset="0"/>
              </a:rPr>
              <a:t>How to Build a Student for the 21</a:t>
            </a:r>
            <a:r>
              <a:rPr lang="en-US" sz="2300" b="1" i="1" baseline="30000" dirty="0">
                <a:latin typeface="Verdana" pitchFamily="34" charset="0"/>
              </a:rPr>
              <a:t>st</a:t>
            </a:r>
            <a:r>
              <a:rPr lang="en-US" sz="2300" b="1" i="1" dirty="0">
                <a:latin typeface="Verdana" pitchFamily="34" charset="0"/>
              </a:rPr>
              <a:t> Century, </a:t>
            </a:r>
            <a:r>
              <a:rPr lang="en-US" sz="2300" b="1" dirty="0">
                <a:latin typeface="Verdana" pitchFamily="34" charset="0"/>
              </a:rPr>
              <a:t>TIME Magazine, December 18, 2006</a:t>
            </a:r>
          </a:p>
        </p:txBody>
      </p:sp>
      <p:pic>
        <p:nvPicPr>
          <p:cNvPr id="6147" name="Picture 3" descr="TIME Mag Cover_121806"/>
          <p:cNvPicPr>
            <a:picLocks noChangeAspect="1" noChangeArrowheads="1"/>
          </p:cNvPicPr>
          <p:nvPr/>
        </p:nvPicPr>
        <p:blipFill>
          <a:blip r:embed="rId3" cstate="print"/>
          <a:srcRect/>
          <a:stretch>
            <a:fillRect/>
          </a:stretch>
        </p:blipFill>
        <p:spPr bwMode="auto">
          <a:xfrm>
            <a:off x="5791200" y="1524000"/>
            <a:ext cx="3087688" cy="4114800"/>
          </a:xfrm>
          <a:prstGeom prst="rect">
            <a:avLst/>
          </a:prstGeom>
          <a:noFill/>
          <a:ln w="9525">
            <a:noFill/>
            <a:miter lim="800000"/>
            <a:headEnd/>
            <a:tailEnd/>
          </a:ln>
        </p:spPr>
      </p:pic>
      <p:sp>
        <p:nvSpPr>
          <p:cNvPr id="6148" name="Rectangle 4"/>
          <p:cNvSpPr>
            <a:spLocks noChangeArrowheads="1"/>
          </p:cNvSpPr>
          <p:nvPr/>
        </p:nvSpPr>
        <p:spPr bwMode="auto">
          <a:xfrm>
            <a:off x="0" y="228600"/>
            <a:ext cx="9144000" cy="579438"/>
          </a:xfrm>
          <a:prstGeom prst="rect">
            <a:avLst/>
          </a:prstGeom>
          <a:noFill/>
          <a:ln w="9525">
            <a:noFill/>
            <a:miter lim="800000"/>
            <a:headEnd/>
            <a:tailEnd/>
          </a:ln>
        </p:spPr>
        <p:txBody>
          <a:bodyPr>
            <a:spAutoFit/>
          </a:bodyPr>
          <a:lstStyle/>
          <a:p>
            <a:pPr algn="ctr">
              <a:spcBef>
                <a:spcPct val="50000"/>
              </a:spcBef>
              <a:spcAft>
                <a:spcPct val="50000"/>
              </a:spcAft>
            </a:pPr>
            <a:r>
              <a:rPr lang="en-US" sz="3200" dirty="0">
                <a:solidFill>
                  <a:schemeClr val="bg1"/>
                </a:solidFill>
                <a:latin typeface="Verdana" pitchFamily="34" charset="0"/>
              </a:rPr>
              <a:t>Overview</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892CF6A3-DAE2-49EA-88C3-4A96CAEB269A}" type="slidenum">
              <a:rPr lang="en-US"/>
              <a:pPr>
                <a:defRPr/>
              </a:pPr>
              <a:t>9</a:t>
            </a:fld>
            <a:endParaRPr lang="en-US">
              <a:latin typeface="Arial" charset="0"/>
            </a:endParaRPr>
          </a:p>
        </p:txBody>
      </p:sp>
      <p:pic>
        <p:nvPicPr>
          <p:cNvPr id="35842" name="Picture 2" descr="old_arc"/>
          <p:cNvPicPr>
            <a:picLocks noChangeAspect="1" noChangeArrowheads="1"/>
          </p:cNvPicPr>
          <p:nvPr/>
        </p:nvPicPr>
        <p:blipFill>
          <a:blip r:embed="rId2" cstate="print"/>
          <a:srcRect/>
          <a:stretch>
            <a:fillRect/>
          </a:stretch>
        </p:blipFill>
        <p:spPr bwMode="auto">
          <a:xfrm>
            <a:off x="304800" y="1600200"/>
            <a:ext cx="8551069" cy="4800600"/>
          </a:xfrm>
          <a:prstGeom prst="rect">
            <a:avLst/>
          </a:prstGeom>
          <a:noFill/>
          <a:ln w="9525">
            <a:noFill/>
            <a:miter lim="800000"/>
            <a:headEnd/>
            <a:tailEnd/>
          </a:ln>
        </p:spPr>
      </p:pic>
      <p:sp>
        <p:nvSpPr>
          <p:cNvPr id="706563" name="Rectangle 3"/>
          <p:cNvSpPr>
            <a:spLocks noGrp="1" noChangeArrowheads="1"/>
          </p:cNvSpPr>
          <p:nvPr>
            <p:ph type="title"/>
          </p:nvPr>
        </p:nvSpPr>
        <p:spPr/>
        <p:txBody>
          <a:bodyPr/>
          <a:lstStyle/>
          <a:p>
            <a:pPr eaLnBrk="1" hangingPunct="1">
              <a:defRPr/>
            </a:pPr>
            <a:r>
              <a:rPr lang="en-US" sz="4200" dirty="0"/>
              <a:t>Current National Debate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400</TotalTime>
  <Words>1103</Words>
  <Application>Microsoft Office PowerPoint</Application>
  <PresentationFormat>On-screen Show (4:3)</PresentationFormat>
  <Paragraphs>121</Paragraphs>
  <Slides>35</Slides>
  <Notes>10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Office Theme</vt:lpstr>
      <vt:lpstr>Document</vt:lpstr>
      <vt:lpstr>21st Century Social Studies</vt:lpstr>
      <vt:lpstr>When the question: 'What's new?' is pursued at the expense of all other questions, what follows in its wake is often an endless flood of trivia and fashion. I wish to be concerned with the question: 'What is best?' for this question cuts deeply, rather than broadly sweeping over everything."  </vt:lpstr>
      <vt:lpstr>Who are you</vt:lpstr>
      <vt:lpstr>Our goals</vt:lpstr>
      <vt:lpstr>Where are we now?</vt:lpstr>
      <vt:lpstr>What is social studies?</vt:lpstr>
      <vt:lpstr>What do our students need to know and be able to do in the 21st century?</vt:lpstr>
      <vt:lpstr>Slide 8</vt:lpstr>
      <vt:lpstr>Current National Debate</vt:lpstr>
      <vt:lpstr>Slide 10</vt:lpstr>
      <vt:lpstr>21st Century Skills Maps</vt:lpstr>
      <vt:lpstr>Core Content Maps</vt:lpstr>
      <vt:lpstr>A disclaimer…</vt:lpstr>
      <vt:lpstr>Creativity and Innovation</vt:lpstr>
      <vt:lpstr>Critical Thinking and Problem Solving</vt:lpstr>
      <vt:lpstr>Communication</vt:lpstr>
      <vt:lpstr>Collaboration</vt:lpstr>
      <vt:lpstr>Information Literacy</vt:lpstr>
      <vt:lpstr>Media Literacy</vt:lpstr>
      <vt:lpstr>ICT Literacy</vt:lpstr>
      <vt:lpstr>Current Debate</vt:lpstr>
      <vt:lpstr>Finding the common ground</vt:lpstr>
      <vt:lpstr>Slide 23</vt:lpstr>
      <vt:lpstr>HSI</vt:lpstr>
      <vt:lpstr>DDG</vt:lpstr>
      <vt:lpstr>Econcast</vt:lpstr>
      <vt:lpstr>What does this look like in WI?</vt:lpstr>
      <vt:lpstr>Slide 28</vt:lpstr>
      <vt:lpstr>Slide 29</vt:lpstr>
      <vt:lpstr>Slide 30</vt:lpstr>
      <vt:lpstr>Slide 31</vt:lpstr>
      <vt:lpstr>Slide 32</vt:lpstr>
      <vt:lpstr>Slide 33</vt:lpstr>
      <vt:lpstr>Next Steps</vt:lpstr>
      <vt:lpstr>Go to the SS Wiki for more information and resources:</vt:lpstr>
    </vt:vector>
  </TitlesOfParts>
  <Company>State of Wisconsin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Social Studies</dc:title>
  <dc:creator>Beth E. Ratway</dc:creator>
  <cp:lastModifiedBy>Default</cp:lastModifiedBy>
  <cp:revision>35</cp:revision>
  <dcterms:created xsi:type="dcterms:W3CDTF">2009-03-11T17:24:05Z</dcterms:created>
  <dcterms:modified xsi:type="dcterms:W3CDTF">2009-10-23T14:28:54Z</dcterms:modified>
</cp:coreProperties>
</file>