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264" r:id="rId3"/>
    <p:sldId id="260" r:id="rId4"/>
    <p:sldId id="271" r:id="rId5"/>
    <p:sldId id="261" r:id="rId6"/>
    <p:sldId id="266" r:id="rId7"/>
    <p:sldId id="268" r:id="rId8"/>
    <p:sldId id="257" r:id="rId9"/>
    <p:sldId id="258" r:id="rId10"/>
    <p:sldId id="259" r:id="rId11"/>
    <p:sldId id="262" r:id="rId12"/>
    <p:sldId id="269" r:id="rId13"/>
    <p:sldId id="265" r:id="rId14"/>
    <p:sldId id="263" r:id="rId15"/>
    <p:sldId id="270" r:id="rId16"/>
    <p:sldId id="267" r:id="rId17"/>
  </p:sldIdLst>
  <p:sldSz cx="9144000" cy="6858000" type="screen4x3"/>
  <p:notesSz cx="6858000" cy="9083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666"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03BE49-75CB-411A-93D5-E1624E496E5B}" type="doc">
      <dgm:prSet loTypeId="urn:microsoft.com/office/officeart/2005/8/layout/target1" loCatId="relationship" qsTypeId="urn:microsoft.com/office/officeart/2005/8/quickstyle/simple1" qsCatId="simple" csTypeId="urn:microsoft.com/office/officeart/2005/8/colors/accent1_2" csCatId="accent1" phldr="1"/>
      <dgm:spPr/>
    </dgm:pt>
    <dgm:pt modelId="{422F99B3-902F-4209-AF85-BD4404EA3D87}">
      <dgm:prSet phldrT="[Text]" custT="1"/>
      <dgm:spPr/>
      <dgm:t>
        <a:bodyPr/>
        <a:lstStyle/>
        <a:p>
          <a:pPr algn="ctr"/>
          <a:r>
            <a:rPr lang="en-US" sz="2200" b="1" dirty="0" smtClean="0"/>
            <a:t>Close reality:  </a:t>
          </a:r>
          <a:r>
            <a:rPr lang="en-US" sz="2200" b="0" i="1" dirty="0" smtClean="0"/>
            <a:t>family, neighborhood, school, city</a:t>
          </a:r>
        </a:p>
      </dgm:t>
    </dgm:pt>
    <dgm:pt modelId="{D6A013EB-B569-4E0B-ACCD-0E502E434B03}" type="parTrans" cxnId="{CC97452C-2737-4A84-9C7F-FA807BCB6AA8}">
      <dgm:prSet/>
      <dgm:spPr/>
      <dgm:t>
        <a:bodyPr/>
        <a:lstStyle/>
        <a:p>
          <a:endParaRPr lang="en-US"/>
        </a:p>
      </dgm:t>
    </dgm:pt>
    <dgm:pt modelId="{CF6B5439-41FF-439C-A865-61ECE8400BDD}" type="sibTrans" cxnId="{CC97452C-2737-4A84-9C7F-FA807BCB6AA8}">
      <dgm:prSet/>
      <dgm:spPr/>
      <dgm:t>
        <a:bodyPr/>
        <a:lstStyle/>
        <a:p>
          <a:endParaRPr lang="en-US"/>
        </a:p>
      </dgm:t>
    </dgm:pt>
    <dgm:pt modelId="{AF378E7C-DC45-4424-8A5E-1AAFD5D34DB7}">
      <dgm:prSet phldrT="[Text]"/>
      <dgm:spPr/>
      <dgm:t>
        <a:bodyPr/>
        <a:lstStyle/>
        <a:p>
          <a:pPr algn="ctr"/>
          <a:r>
            <a:rPr lang="en-US" b="1" dirty="0" smtClean="0"/>
            <a:t>Intermediate reality:  </a:t>
          </a:r>
          <a:r>
            <a:rPr lang="en-US" b="0" i="1" dirty="0" smtClean="0"/>
            <a:t>region, state</a:t>
          </a:r>
          <a:endParaRPr lang="en-US" b="0" i="1" dirty="0"/>
        </a:p>
      </dgm:t>
    </dgm:pt>
    <dgm:pt modelId="{C75A43FA-DF23-4D6D-8AB9-0C9E1A8A488C}" type="parTrans" cxnId="{0BD021D8-66E0-4098-B50A-3853E8674CA5}">
      <dgm:prSet/>
      <dgm:spPr/>
      <dgm:t>
        <a:bodyPr/>
        <a:lstStyle/>
        <a:p>
          <a:endParaRPr lang="en-US"/>
        </a:p>
      </dgm:t>
    </dgm:pt>
    <dgm:pt modelId="{DCFC6B37-BC0C-40DD-9EB0-4522C42D700A}" type="sibTrans" cxnId="{0BD021D8-66E0-4098-B50A-3853E8674CA5}">
      <dgm:prSet/>
      <dgm:spPr/>
      <dgm:t>
        <a:bodyPr/>
        <a:lstStyle/>
        <a:p>
          <a:endParaRPr lang="en-US"/>
        </a:p>
      </dgm:t>
    </dgm:pt>
    <dgm:pt modelId="{DD4C3AE7-9D6A-4E55-B167-9CDE685121B7}">
      <dgm:prSet phldrT="[Text]"/>
      <dgm:spPr/>
      <dgm:t>
        <a:bodyPr/>
        <a:lstStyle/>
        <a:p>
          <a:pPr algn="ctr"/>
          <a:r>
            <a:rPr lang="en-US" b="1" dirty="0" smtClean="0"/>
            <a:t>Distant reality:  </a:t>
          </a:r>
          <a:r>
            <a:rPr lang="en-US" b="0" i="1" dirty="0" smtClean="0"/>
            <a:t>the global world</a:t>
          </a:r>
          <a:endParaRPr lang="en-US" b="0" i="1" dirty="0"/>
        </a:p>
      </dgm:t>
    </dgm:pt>
    <dgm:pt modelId="{943AFED6-B2C6-4E40-A9EF-6178927A9670}" type="parTrans" cxnId="{CFCDC878-5156-4BC1-9CD6-0402E256E8C5}">
      <dgm:prSet/>
      <dgm:spPr/>
      <dgm:t>
        <a:bodyPr/>
        <a:lstStyle/>
        <a:p>
          <a:endParaRPr lang="en-US"/>
        </a:p>
      </dgm:t>
    </dgm:pt>
    <dgm:pt modelId="{64B519CC-94D9-432E-9992-75ADE3B498C8}" type="sibTrans" cxnId="{CFCDC878-5156-4BC1-9CD6-0402E256E8C5}">
      <dgm:prSet/>
      <dgm:spPr/>
      <dgm:t>
        <a:bodyPr/>
        <a:lstStyle/>
        <a:p>
          <a:endParaRPr lang="en-US"/>
        </a:p>
      </dgm:t>
    </dgm:pt>
    <dgm:pt modelId="{66822566-C318-48EA-8707-04F080E4F4E0}" type="pres">
      <dgm:prSet presAssocID="{8303BE49-75CB-411A-93D5-E1624E496E5B}" presName="composite" presStyleCnt="0">
        <dgm:presLayoutVars>
          <dgm:chMax val="5"/>
          <dgm:dir/>
          <dgm:resizeHandles val="exact"/>
        </dgm:presLayoutVars>
      </dgm:prSet>
      <dgm:spPr/>
    </dgm:pt>
    <dgm:pt modelId="{1EDA900F-271F-4B2F-95A5-777E429E961E}" type="pres">
      <dgm:prSet presAssocID="{422F99B3-902F-4209-AF85-BD4404EA3D87}" presName="circle1" presStyleLbl="lnNode1" presStyleIdx="0" presStyleCnt="3"/>
      <dgm:spPr/>
    </dgm:pt>
    <dgm:pt modelId="{591E1C40-2C05-47E5-9B8A-915940985B77}" type="pres">
      <dgm:prSet presAssocID="{422F99B3-902F-4209-AF85-BD4404EA3D87}" presName="text1" presStyleLbl="revTx" presStyleIdx="0" presStyleCnt="3" custScaleX="170735" custLinFactNeighborX="29752">
        <dgm:presLayoutVars>
          <dgm:bulletEnabled val="1"/>
        </dgm:presLayoutVars>
      </dgm:prSet>
      <dgm:spPr/>
      <dgm:t>
        <a:bodyPr/>
        <a:lstStyle/>
        <a:p>
          <a:endParaRPr lang="en-US"/>
        </a:p>
      </dgm:t>
    </dgm:pt>
    <dgm:pt modelId="{1623A498-4D42-42F2-BF02-B63E9C6C45C6}" type="pres">
      <dgm:prSet presAssocID="{422F99B3-902F-4209-AF85-BD4404EA3D87}" presName="line1" presStyleLbl="callout" presStyleIdx="0" presStyleCnt="6"/>
      <dgm:spPr/>
    </dgm:pt>
    <dgm:pt modelId="{2733FAFB-95AD-4FE5-BCFB-76E82B4311DD}" type="pres">
      <dgm:prSet presAssocID="{422F99B3-902F-4209-AF85-BD4404EA3D87}" presName="d1" presStyleLbl="callout" presStyleIdx="1" presStyleCnt="6"/>
      <dgm:spPr/>
    </dgm:pt>
    <dgm:pt modelId="{2894DE6A-949C-4E9A-8B96-85A3BEFAF203}" type="pres">
      <dgm:prSet presAssocID="{AF378E7C-DC45-4424-8A5E-1AAFD5D34DB7}" presName="circle2" presStyleLbl="lnNode1" presStyleIdx="1" presStyleCnt="3"/>
      <dgm:spPr/>
    </dgm:pt>
    <dgm:pt modelId="{3BD20E5C-C62C-4F22-9258-F00ED0894DF6}" type="pres">
      <dgm:prSet presAssocID="{AF378E7C-DC45-4424-8A5E-1AAFD5D34DB7}" presName="text2" presStyleLbl="revTx" presStyleIdx="1" presStyleCnt="3" custScaleX="170186" custLinFactNeighborX="33968" custLinFactNeighborY="23145">
        <dgm:presLayoutVars>
          <dgm:bulletEnabled val="1"/>
        </dgm:presLayoutVars>
      </dgm:prSet>
      <dgm:spPr/>
      <dgm:t>
        <a:bodyPr/>
        <a:lstStyle/>
        <a:p>
          <a:endParaRPr lang="en-US"/>
        </a:p>
      </dgm:t>
    </dgm:pt>
    <dgm:pt modelId="{5DEB8A02-F28D-4381-B098-AA71EFD0C53C}" type="pres">
      <dgm:prSet presAssocID="{AF378E7C-DC45-4424-8A5E-1AAFD5D34DB7}" presName="line2" presStyleLbl="callout" presStyleIdx="2" presStyleCnt="6"/>
      <dgm:spPr/>
    </dgm:pt>
    <dgm:pt modelId="{35AD3703-F3D0-43EA-9140-8E0E1DBCEAD8}" type="pres">
      <dgm:prSet presAssocID="{AF378E7C-DC45-4424-8A5E-1AAFD5D34DB7}" presName="d2" presStyleLbl="callout" presStyleIdx="3" presStyleCnt="6"/>
      <dgm:spPr/>
    </dgm:pt>
    <dgm:pt modelId="{57C5A738-6543-4040-A5DE-B0699FD2DDBA}" type="pres">
      <dgm:prSet presAssocID="{DD4C3AE7-9D6A-4E55-B167-9CDE685121B7}" presName="circle3" presStyleLbl="lnNode1" presStyleIdx="2" presStyleCnt="3"/>
      <dgm:spPr/>
    </dgm:pt>
    <dgm:pt modelId="{7DE800DA-7D36-4BC2-AA67-F23ADE2F9614}" type="pres">
      <dgm:prSet presAssocID="{DD4C3AE7-9D6A-4E55-B167-9CDE685121B7}" presName="text3" presStyleLbl="revTx" presStyleIdx="2" presStyleCnt="3" custScaleX="218496" custLinFactNeighborX="17716" custLinFactNeighborY="30896">
        <dgm:presLayoutVars>
          <dgm:bulletEnabled val="1"/>
        </dgm:presLayoutVars>
      </dgm:prSet>
      <dgm:spPr/>
      <dgm:t>
        <a:bodyPr/>
        <a:lstStyle/>
        <a:p>
          <a:endParaRPr lang="en-US"/>
        </a:p>
      </dgm:t>
    </dgm:pt>
    <dgm:pt modelId="{CC452482-3394-4F27-AA83-F382EE178C6E}" type="pres">
      <dgm:prSet presAssocID="{DD4C3AE7-9D6A-4E55-B167-9CDE685121B7}" presName="line3" presStyleLbl="callout" presStyleIdx="4" presStyleCnt="6"/>
      <dgm:spPr/>
    </dgm:pt>
    <dgm:pt modelId="{0A2868D0-547C-4B9F-85F6-6162A1EBF6EA}" type="pres">
      <dgm:prSet presAssocID="{DD4C3AE7-9D6A-4E55-B167-9CDE685121B7}" presName="d3" presStyleLbl="callout" presStyleIdx="5" presStyleCnt="6"/>
      <dgm:spPr/>
    </dgm:pt>
  </dgm:ptLst>
  <dgm:cxnLst>
    <dgm:cxn modelId="{D6CC7652-5DAF-4BAD-8A75-4E5A436E1DB8}" type="presOf" srcId="{8303BE49-75CB-411A-93D5-E1624E496E5B}" destId="{66822566-C318-48EA-8707-04F080E4F4E0}" srcOrd="0" destOrd="0" presId="urn:microsoft.com/office/officeart/2005/8/layout/target1"/>
    <dgm:cxn modelId="{81FDE7D9-5801-4362-944F-F591ECFF52C1}" type="presOf" srcId="{AF378E7C-DC45-4424-8A5E-1AAFD5D34DB7}" destId="{3BD20E5C-C62C-4F22-9258-F00ED0894DF6}" srcOrd="0" destOrd="0" presId="urn:microsoft.com/office/officeart/2005/8/layout/target1"/>
    <dgm:cxn modelId="{0BD021D8-66E0-4098-B50A-3853E8674CA5}" srcId="{8303BE49-75CB-411A-93D5-E1624E496E5B}" destId="{AF378E7C-DC45-4424-8A5E-1AAFD5D34DB7}" srcOrd="1" destOrd="0" parTransId="{C75A43FA-DF23-4D6D-8AB9-0C9E1A8A488C}" sibTransId="{DCFC6B37-BC0C-40DD-9EB0-4522C42D700A}"/>
    <dgm:cxn modelId="{DF22D8E2-CD75-4D30-8646-7C8130A6B9BB}" type="presOf" srcId="{DD4C3AE7-9D6A-4E55-B167-9CDE685121B7}" destId="{7DE800DA-7D36-4BC2-AA67-F23ADE2F9614}" srcOrd="0" destOrd="0" presId="urn:microsoft.com/office/officeart/2005/8/layout/target1"/>
    <dgm:cxn modelId="{CC97452C-2737-4A84-9C7F-FA807BCB6AA8}" srcId="{8303BE49-75CB-411A-93D5-E1624E496E5B}" destId="{422F99B3-902F-4209-AF85-BD4404EA3D87}" srcOrd="0" destOrd="0" parTransId="{D6A013EB-B569-4E0B-ACCD-0E502E434B03}" sibTransId="{CF6B5439-41FF-439C-A865-61ECE8400BDD}"/>
    <dgm:cxn modelId="{CFCDC878-5156-4BC1-9CD6-0402E256E8C5}" srcId="{8303BE49-75CB-411A-93D5-E1624E496E5B}" destId="{DD4C3AE7-9D6A-4E55-B167-9CDE685121B7}" srcOrd="2" destOrd="0" parTransId="{943AFED6-B2C6-4E40-A9EF-6178927A9670}" sibTransId="{64B519CC-94D9-432E-9992-75ADE3B498C8}"/>
    <dgm:cxn modelId="{0FF3B9D2-DF08-4CC8-BDB5-DD5396F47443}" type="presOf" srcId="{422F99B3-902F-4209-AF85-BD4404EA3D87}" destId="{591E1C40-2C05-47E5-9B8A-915940985B77}" srcOrd="0" destOrd="0" presId="urn:microsoft.com/office/officeart/2005/8/layout/target1"/>
    <dgm:cxn modelId="{56DF2FA6-E283-4D20-9AAE-FEEF67931D90}" type="presParOf" srcId="{66822566-C318-48EA-8707-04F080E4F4E0}" destId="{1EDA900F-271F-4B2F-95A5-777E429E961E}" srcOrd="0" destOrd="0" presId="urn:microsoft.com/office/officeart/2005/8/layout/target1"/>
    <dgm:cxn modelId="{5BBC76F0-E0F6-41F8-A6CD-EE106FD42407}" type="presParOf" srcId="{66822566-C318-48EA-8707-04F080E4F4E0}" destId="{591E1C40-2C05-47E5-9B8A-915940985B77}" srcOrd="1" destOrd="0" presId="urn:microsoft.com/office/officeart/2005/8/layout/target1"/>
    <dgm:cxn modelId="{1FCCC741-C207-41BC-BE46-156A2EA9D3D6}" type="presParOf" srcId="{66822566-C318-48EA-8707-04F080E4F4E0}" destId="{1623A498-4D42-42F2-BF02-B63E9C6C45C6}" srcOrd="2" destOrd="0" presId="urn:microsoft.com/office/officeart/2005/8/layout/target1"/>
    <dgm:cxn modelId="{53622E99-B859-4423-8C1B-DC754A23B0D5}" type="presParOf" srcId="{66822566-C318-48EA-8707-04F080E4F4E0}" destId="{2733FAFB-95AD-4FE5-BCFB-76E82B4311DD}" srcOrd="3" destOrd="0" presId="urn:microsoft.com/office/officeart/2005/8/layout/target1"/>
    <dgm:cxn modelId="{37B2A1D9-A634-4606-9333-F3B489B59B82}" type="presParOf" srcId="{66822566-C318-48EA-8707-04F080E4F4E0}" destId="{2894DE6A-949C-4E9A-8B96-85A3BEFAF203}" srcOrd="4" destOrd="0" presId="urn:microsoft.com/office/officeart/2005/8/layout/target1"/>
    <dgm:cxn modelId="{DD0187AC-FEAC-4707-B8CB-85DE3062DEB2}" type="presParOf" srcId="{66822566-C318-48EA-8707-04F080E4F4E0}" destId="{3BD20E5C-C62C-4F22-9258-F00ED0894DF6}" srcOrd="5" destOrd="0" presId="urn:microsoft.com/office/officeart/2005/8/layout/target1"/>
    <dgm:cxn modelId="{07CDDE43-E9E1-49B4-879A-3435BE2C3EC1}" type="presParOf" srcId="{66822566-C318-48EA-8707-04F080E4F4E0}" destId="{5DEB8A02-F28D-4381-B098-AA71EFD0C53C}" srcOrd="6" destOrd="0" presId="urn:microsoft.com/office/officeart/2005/8/layout/target1"/>
    <dgm:cxn modelId="{AC714426-24FE-4FE7-8A08-622D3BB6738D}" type="presParOf" srcId="{66822566-C318-48EA-8707-04F080E4F4E0}" destId="{35AD3703-F3D0-43EA-9140-8E0E1DBCEAD8}" srcOrd="7" destOrd="0" presId="urn:microsoft.com/office/officeart/2005/8/layout/target1"/>
    <dgm:cxn modelId="{2D52AF50-64A4-451E-BBC5-6DEBCEE72C4D}" type="presParOf" srcId="{66822566-C318-48EA-8707-04F080E4F4E0}" destId="{57C5A738-6543-4040-A5DE-B0699FD2DDBA}" srcOrd="8" destOrd="0" presId="urn:microsoft.com/office/officeart/2005/8/layout/target1"/>
    <dgm:cxn modelId="{834AA7D3-E8E3-4703-9364-339069118461}" type="presParOf" srcId="{66822566-C318-48EA-8707-04F080E4F4E0}" destId="{7DE800DA-7D36-4BC2-AA67-F23ADE2F9614}" srcOrd="9" destOrd="0" presId="urn:microsoft.com/office/officeart/2005/8/layout/target1"/>
    <dgm:cxn modelId="{DE201774-513C-4E1D-8B92-2BABB2B967EA}" type="presParOf" srcId="{66822566-C318-48EA-8707-04F080E4F4E0}" destId="{CC452482-3394-4F27-AA83-F382EE178C6E}" srcOrd="10" destOrd="0" presId="urn:microsoft.com/office/officeart/2005/8/layout/target1"/>
    <dgm:cxn modelId="{1583B788-4152-4C81-8E68-6E76BD7A32A5}" type="presParOf" srcId="{66822566-C318-48EA-8707-04F080E4F4E0}" destId="{0A2868D0-547C-4B9F-85F6-6162A1EBF6EA}" srcOrd="11" destOrd="0" presId="urn:microsoft.com/office/officeart/2005/8/layout/target1"/>
  </dgm:cxnLst>
  <dgm:bg/>
  <dgm:whole/>
</dgm:dataModel>
</file>

<file path=ppt/diagrams/layout1.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41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4184"/>
          </a:xfrm>
          <a:prstGeom prst="rect">
            <a:avLst/>
          </a:prstGeom>
        </p:spPr>
        <p:txBody>
          <a:bodyPr vert="horz" lIns="91440" tIns="45720" rIns="91440" bIns="45720" rtlCol="0"/>
          <a:lstStyle>
            <a:lvl1pPr algn="r">
              <a:defRPr sz="1200"/>
            </a:lvl1pPr>
          </a:lstStyle>
          <a:p>
            <a:fld id="{4F362DC1-8879-46CF-877C-39737862CF9F}" type="datetimeFigureOut">
              <a:rPr lang="en-US" smtClean="0"/>
              <a:pPr/>
              <a:t>3/16/2009</a:t>
            </a:fld>
            <a:endParaRPr lang="en-US"/>
          </a:p>
        </p:txBody>
      </p:sp>
      <p:sp>
        <p:nvSpPr>
          <p:cNvPr id="4" name="Footer Placeholder 3"/>
          <p:cNvSpPr>
            <a:spLocks noGrp="1"/>
          </p:cNvSpPr>
          <p:nvPr>
            <p:ph type="ftr" sz="quarter" idx="2"/>
          </p:nvPr>
        </p:nvSpPr>
        <p:spPr>
          <a:xfrm>
            <a:off x="0" y="8627915"/>
            <a:ext cx="2971800" cy="45418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27915"/>
            <a:ext cx="2971800" cy="454184"/>
          </a:xfrm>
          <a:prstGeom prst="rect">
            <a:avLst/>
          </a:prstGeom>
        </p:spPr>
        <p:txBody>
          <a:bodyPr vert="horz" lIns="91440" tIns="45720" rIns="91440" bIns="45720" rtlCol="0" anchor="b"/>
          <a:lstStyle>
            <a:lvl1pPr algn="r">
              <a:defRPr sz="1200"/>
            </a:lvl1pPr>
          </a:lstStyle>
          <a:p>
            <a:fld id="{53F216AA-9AC5-4A85-9854-501AFE853165}"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41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4184"/>
          </a:xfrm>
          <a:prstGeom prst="rect">
            <a:avLst/>
          </a:prstGeom>
        </p:spPr>
        <p:txBody>
          <a:bodyPr vert="horz" lIns="91440" tIns="45720" rIns="91440" bIns="45720" rtlCol="0"/>
          <a:lstStyle>
            <a:lvl1pPr algn="r">
              <a:defRPr sz="1200"/>
            </a:lvl1pPr>
          </a:lstStyle>
          <a:p>
            <a:fld id="{23674CC9-6B40-484B-8EA9-DFA08473DDC4}" type="datetimeFigureOut">
              <a:rPr lang="en-US" smtClean="0"/>
              <a:pPr/>
              <a:t>3/16/2009</a:t>
            </a:fld>
            <a:endParaRPr lang="en-US"/>
          </a:p>
        </p:txBody>
      </p:sp>
      <p:sp>
        <p:nvSpPr>
          <p:cNvPr id="4" name="Slide Image Placeholder 3"/>
          <p:cNvSpPr>
            <a:spLocks noGrp="1" noRot="1" noChangeAspect="1"/>
          </p:cNvSpPr>
          <p:nvPr>
            <p:ph type="sldImg" idx="2"/>
          </p:nvPr>
        </p:nvSpPr>
        <p:spPr>
          <a:xfrm>
            <a:off x="1157288" y="681038"/>
            <a:ext cx="4543425" cy="34067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14746"/>
            <a:ext cx="5486400" cy="408765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27915"/>
            <a:ext cx="2971800" cy="45418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27915"/>
            <a:ext cx="2971800" cy="454184"/>
          </a:xfrm>
          <a:prstGeom prst="rect">
            <a:avLst/>
          </a:prstGeom>
        </p:spPr>
        <p:txBody>
          <a:bodyPr vert="horz" lIns="91440" tIns="45720" rIns="91440" bIns="45720" rtlCol="0" anchor="b"/>
          <a:lstStyle>
            <a:lvl1pPr algn="r">
              <a:defRPr sz="1200"/>
            </a:lvl1pPr>
          </a:lstStyle>
          <a:p>
            <a:fld id="{B86F05FD-F7E4-464A-9085-6CDDFBBECCF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Jot down 10 lessons you</a:t>
            </a:r>
            <a:r>
              <a:rPr lang="en-US" baseline="0" dirty="0" smtClean="0"/>
              <a:t> teach</a:t>
            </a:r>
          </a:p>
          <a:p>
            <a:r>
              <a:rPr lang="en-US" dirty="0" smtClean="0"/>
              <a:t>Think of</a:t>
            </a:r>
            <a:r>
              <a:rPr lang="en-US" baseline="0" dirty="0" smtClean="0"/>
              <a:t> five to ten lessons you teach – mark where they lie on the target</a:t>
            </a:r>
            <a:endParaRPr lang="en-US" dirty="0"/>
          </a:p>
        </p:txBody>
      </p:sp>
      <p:sp>
        <p:nvSpPr>
          <p:cNvPr id="4" name="Slide Number Placeholder 3"/>
          <p:cNvSpPr>
            <a:spLocks noGrp="1"/>
          </p:cNvSpPr>
          <p:nvPr>
            <p:ph type="sldNum" sz="quarter" idx="10"/>
          </p:nvPr>
        </p:nvSpPr>
        <p:spPr/>
        <p:txBody>
          <a:bodyPr/>
          <a:lstStyle/>
          <a:p>
            <a:fld id="{B86F05FD-F7E4-464A-9085-6CDDFBBECCF2}"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 the standards to move</a:t>
            </a:r>
            <a:r>
              <a:rPr lang="en-US" baseline="0" dirty="0" smtClean="0"/>
              <a:t> your lesson into all the spheres – write an assessment that will move into another sphere</a:t>
            </a:r>
            <a:endParaRPr lang="en-US" dirty="0"/>
          </a:p>
        </p:txBody>
      </p:sp>
      <p:sp>
        <p:nvSpPr>
          <p:cNvPr id="4" name="Slide Number Placeholder 3"/>
          <p:cNvSpPr>
            <a:spLocks noGrp="1"/>
          </p:cNvSpPr>
          <p:nvPr>
            <p:ph type="sldNum" sz="quarter" idx="10"/>
          </p:nvPr>
        </p:nvSpPr>
        <p:spPr/>
        <p:txBody>
          <a:bodyPr/>
          <a:lstStyle/>
          <a:p>
            <a:fld id="{B86F05FD-F7E4-464A-9085-6CDDFBBECCF2}"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2">
            <a:lum bright="54000" contrast="32000"/>
          </a:blip>
          <a:stretch>
            <a:fillRect/>
          </a:stretch>
        </p:blipFill>
        <p:spPr bwMode="auto">
          <a:xfrm>
            <a:off x="0" y="0"/>
            <a:ext cx="9144000" cy="6858000"/>
          </a:xfrm>
          <a:prstGeom prst="rect">
            <a:avLst/>
          </a:prstGeom>
          <a:noFill/>
          <a:ln>
            <a:noFill/>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8198AF4-7ADF-47EB-BF33-B7EB8B3C46D8}" type="datetimeFigureOut">
              <a:rPr lang="en-US" smtClean="0"/>
              <a:pPr/>
              <a:t>3/16/2009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85EB17-A4F4-4439-96B3-8CD9420DB1B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198AF4-7ADF-47EB-BF33-B7EB8B3C46D8}" type="datetimeFigureOut">
              <a:rPr lang="en-US" smtClean="0"/>
              <a:pPr/>
              <a:t>3/16/2009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85EB17-A4F4-4439-96B3-8CD9420DB1B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198AF4-7ADF-47EB-BF33-B7EB8B3C46D8}" type="datetimeFigureOut">
              <a:rPr lang="en-US" smtClean="0"/>
              <a:pPr/>
              <a:t>3/16/2009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85EB17-A4F4-4439-96B3-8CD9420DB1B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B572865-E083-4164-B99E-77C41D0ED15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198AF4-7ADF-47EB-BF33-B7EB8B3C46D8}" type="datetimeFigureOut">
              <a:rPr lang="en-US" smtClean="0"/>
              <a:pPr/>
              <a:t>3/16/2009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85EB17-A4F4-4439-96B3-8CD9420DB1B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198AF4-7ADF-47EB-BF33-B7EB8B3C46D8}" type="datetimeFigureOut">
              <a:rPr lang="en-US" smtClean="0"/>
              <a:pPr/>
              <a:t>3/16/2009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85EB17-A4F4-4439-96B3-8CD9420DB1B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8198AF4-7ADF-47EB-BF33-B7EB8B3C46D8}" type="datetimeFigureOut">
              <a:rPr lang="en-US" smtClean="0"/>
              <a:pPr/>
              <a:t>3/16/2009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85EB17-A4F4-4439-96B3-8CD9420DB1B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8198AF4-7ADF-47EB-BF33-B7EB8B3C46D8}" type="datetimeFigureOut">
              <a:rPr lang="en-US" smtClean="0"/>
              <a:pPr/>
              <a:t>3/16/2009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85EB17-A4F4-4439-96B3-8CD9420DB1B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8198AF4-7ADF-47EB-BF33-B7EB8B3C46D8}" type="datetimeFigureOut">
              <a:rPr lang="en-US" smtClean="0"/>
              <a:pPr/>
              <a:t>3/16/2009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85EB17-A4F4-4439-96B3-8CD9420DB1B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198AF4-7ADF-47EB-BF33-B7EB8B3C46D8}" type="datetimeFigureOut">
              <a:rPr lang="en-US" smtClean="0"/>
              <a:pPr/>
              <a:t>3/16/2009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85EB17-A4F4-4439-96B3-8CD9420DB1B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198AF4-7ADF-47EB-BF33-B7EB8B3C46D8}" type="datetimeFigureOut">
              <a:rPr lang="en-US" smtClean="0"/>
              <a:pPr/>
              <a:t>3/16/2009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85EB17-A4F4-4439-96B3-8CD9420DB1B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198AF4-7ADF-47EB-BF33-B7EB8B3C46D8}" type="datetimeFigureOut">
              <a:rPr lang="en-US" smtClean="0"/>
              <a:pPr/>
              <a:t>3/16/2009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85EB17-A4F4-4439-96B3-8CD9420DB1B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14">
            <a:lum bright="54000" contrast="32000"/>
          </a:blip>
          <a:stretch>
            <a:fillRect/>
          </a:stretch>
        </p:blipFill>
        <p:spPr bwMode="auto">
          <a:xfrm>
            <a:off x="0" y="0"/>
            <a:ext cx="9144000" cy="6858000"/>
          </a:xfrm>
          <a:prstGeom prst="rect">
            <a:avLst/>
          </a:prstGeom>
          <a:noFill/>
          <a:ln>
            <a:noFill/>
          </a:ln>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198AF4-7ADF-47EB-BF33-B7EB8B3C46D8}" type="datetimeFigureOut">
              <a:rPr lang="en-US" smtClean="0"/>
              <a:pPr/>
              <a:t>3/16/2009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85EB17-A4F4-4439-96B3-8CD9420DB1B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isconsinsocialstudies.wikispaces.co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hyperlink" Target="http://www.21stcenturyskills.org/documents/ss_map_11_12_08.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Infusing Global Literacy into Social Studies</a:t>
            </a:r>
            <a:endParaRPr lang="en-US" b="1" dirty="0"/>
          </a:p>
        </p:txBody>
      </p:sp>
      <p:sp>
        <p:nvSpPr>
          <p:cNvPr id="3" name="Subtitle 2"/>
          <p:cNvSpPr>
            <a:spLocks noGrp="1"/>
          </p:cNvSpPr>
          <p:nvPr>
            <p:ph type="subTitle" idx="1"/>
          </p:nvPr>
        </p:nvSpPr>
        <p:spPr>
          <a:xfrm>
            <a:off x="1371600" y="4114800"/>
            <a:ext cx="6400800" cy="1752600"/>
          </a:xfrm>
        </p:spPr>
        <p:txBody>
          <a:bodyPr/>
          <a:lstStyle/>
          <a:p>
            <a:r>
              <a:rPr lang="en-US" b="1" dirty="0" smtClean="0"/>
              <a:t>Gerhard Fischer and Beth Ratway</a:t>
            </a:r>
          </a:p>
          <a:p>
            <a:r>
              <a:rPr lang="en-US" b="1" dirty="0" smtClean="0"/>
              <a:t>WCSS 2009</a:t>
            </a:r>
          </a:p>
          <a:p>
            <a:r>
              <a:rPr lang="en-US" b="1" dirty="0" smtClean="0"/>
              <a:t> </a:t>
            </a:r>
            <a:endParaRPr lang="en-US"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t>Creativity and Innovation: </a:t>
            </a:r>
            <a:r>
              <a:rPr lang="en-US" dirty="0" smtClean="0"/>
              <a:t>Working in teams, students create a simulation, role play, or </a:t>
            </a:r>
            <a:r>
              <a:rPr lang="en-US" dirty="0" err="1" smtClean="0"/>
              <a:t>webquest</a:t>
            </a:r>
            <a:r>
              <a:rPr lang="en-US" dirty="0" smtClean="0"/>
              <a:t> that covers a current global issue being covered in the news (e.g., global warming, poverty, global economy).  The finished products can be packaged, presented and/or donated to a local school, with an accompanying group analysis and reflection on the most innovative and creative elements in each of the products. </a:t>
            </a:r>
          </a:p>
          <a:p>
            <a:r>
              <a:rPr lang="en-US" b="1" dirty="0" smtClean="0"/>
              <a:t>Communication:</a:t>
            </a:r>
            <a:r>
              <a:rPr lang="en-US" dirty="0" smtClean="0"/>
              <a:t> Research and use concept-mapping software to create a graphic display (i.e., Venn diagram) that compares and contrasts various major world religions in terms of foundations, beliefs, and relationship to historical and current issues.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is your reality</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Building bridges</a:t>
            </a:r>
            <a:endParaRPr lang="en-US" dirty="0"/>
          </a:p>
        </p:txBody>
      </p:sp>
      <p:sp>
        <p:nvSpPr>
          <p:cNvPr id="5" name="Subtitle 4"/>
          <p:cNvSpPr>
            <a:spLocks noGrp="1"/>
          </p:cNvSpPr>
          <p:nvPr>
            <p:ph type="subTitle" idx="1"/>
          </p:nvPr>
        </p:nvSpPr>
        <p:spPr/>
        <p:txBody>
          <a:bodyPr/>
          <a:lstStyle/>
          <a:p>
            <a:r>
              <a:rPr lang="en-US" b="1" dirty="0" smtClean="0"/>
              <a:t>Bringing in a global perspectives using the standards</a:t>
            </a:r>
            <a:endParaRPr lang="en-US"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grpSp>
        <p:nvGrpSpPr>
          <p:cNvPr id="1029" name="Group 5"/>
          <p:cNvGrpSpPr>
            <a:grpSpLocks noChangeAspect="1"/>
          </p:cNvGrpSpPr>
          <p:nvPr/>
        </p:nvGrpSpPr>
        <p:grpSpPr bwMode="auto">
          <a:xfrm>
            <a:off x="-210316" y="-381000"/>
            <a:ext cx="9787211" cy="7391546"/>
            <a:chOff x="192" y="0"/>
            <a:chExt cx="5646" cy="4264"/>
          </a:xfrm>
        </p:grpSpPr>
        <p:sp>
          <p:nvSpPr>
            <p:cNvPr id="1028" name="AutoShape 4"/>
            <p:cNvSpPr>
              <a:spLocks noChangeAspect="1" noChangeArrowheads="1" noTextEdit="1"/>
            </p:cNvSpPr>
            <p:nvPr/>
          </p:nvSpPr>
          <p:spPr bwMode="auto">
            <a:xfrm>
              <a:off x="192" y="144"/>
              <a:ext cx="5646" cy="41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0" name="Freeform 6"/>
            <p:cNvSpPr>
              <a:spLocks/>
            </p:cNvSpPr>
            <p:nvPr/>
          </p:nvSpPr>
          <p:spPr bwMode="auto">
            <a:xfrm>
              <a:off x="198" y="0"/>
              <a:ext cx="5636" cy="4169"/>
            </a:xfrm>
            <a:custGeom>
              <a:avLst/>
              <a:gdLst/>
              <a:ahLst/>
              <a:cxnLst>
                <a:cxn ang="0">
                  <a:pos x="2818" y="4016"/>
                </a:cxn>
                <a:cxn ang="0">
                  <a:pos x="3385" y="3973"/>
                </a:cxn>
                <a:cxn ang="0">
                  <a:pos x="3914" y="3857"/>
                </a:cxn>
                <a:cxn ang="0">
                  <a:pos x="4392" y="3672"/>
                </a:cxn>
                <a:cxn ang="0">
                  <a:pos x="4810" y="3428"/>
                </a:cxn>
                <a:cxn ang="0">
                  <a:pos x="5153" y="3128"/>
                </a:cxn>
                <a:cxn ang="0">
                  <a:pos x="5413" y="2788"/>
                </a:cxn>
                <a:cxn ang="0">
                  <a:pos x="5577" y="2412"/>
                </a:cxn>
                <a:cxn ang="0">
                  <a:pos x="5636" y="2009"/>
                </a:cxn>
                <a:cxn ang="0">
                  <a:pos x="5577" y="1603"/>
                </a:cxn>
                <a:cxn ang="0">
                  <a:pos x="5413" y="1226"/>
                </a:cxn>
                <a:cxn ang="0">
                  <a:pos x="5153" y="884"/>
                </a:cxn>
                <a:cxn ang="0">
                  <a:pos x="4810" y="588"/>
                </a:cxn>
                <a:cxn ang="0">
                  <a:pos x="4392" y="341"/>
                </a:cxn>
                <a:cxn ang="0">
                  <a:pos x="3914" y="157"/>
                </a:cxn>
                <a:cxn ang="0">
                  <a:pos x="3385" y="39"/>
                </a:cxn>
                <a:cxn ang="0">
                  <a:pos x="2818" y="0"/>
                </a:cxn>
                <a:cxn ang="0">
                  <a:pos x="2249" y="39"/>
                </a:cxn>
                <a:cxn ang="0">
                  <a:pos x="1718" y="157"/>
                </a:cxn>
                <a:cxn ang="0">
                  <a:pos x="1240" y="341"/>
                </a:cxn>
                <a:cxn ang="0">
                  <a:pos x="824" y="588"/>
                </a:cxn>
                <a:cxn ang="0">
                  <a:pos x="480" y="884"/>
                </a:cxn>
                <a:cxn ang="0">
                  <a:pos x="219" y="1226"/>
                </a:cxn>
                <a:cxn ang="0">
                  <a:pos x="55" y="1603"/>
                </a:cxn>
                <a:cxn ang="0">
                  <a:pos x="0" y="2009"/>
                </a:cxn>
                <a:cxn ang="0">
                  <a:pos x="55" y="2412"/>
                </a:cxn>
                <a:cxn ang="0">
                  <a:pos x="219" y="2788"/>
                </a:cxn>
                <a:cxn ang="0">
                  <a:pos x="480" y="3128"/>
                </a:cxn>
                <a:cxn ang="0">
                  <a:pos x="824" y="3428"/>
                </a:cxn>
                <a:cxn ang="0">
                  <a:pos x="1240" y="3672"/>
                </a:cxn>
                <a:cxn ang="0">
                  <a:pos x="1718" y="3857"/>
                </a:cxn>
                <a:cxn ang="0">
                  <a:pos x="2249" y="3973"/>
                </a:cxn>
                <a:cxn ang="0">
                  <a:pos x="2818" y="4016"/>
                </a:cxn>
              </a:cxnLst>
              <a:rect l="0" t="0" r="r" b="b"/>
              <a:pathLst>
                <a:path w="5636" h="4016">
                  <a:moveTo>
                    <a:pt x="2818" y="4016"/>
                  </a:moveTo>
                  <a:lnTo>
                    <a:pt x="3385" y="3973"/>
                  </a:lnTo>
                  <a:lnTo>
                    <a:pt x="3914" y="3857"/>
                  </a:lnTo>
                  <a:lnTo>
                    <a:pt x="4392" y="3672"/>
                  </a:lnTo>
                  <a:lnTo>
                    <a:pt x="4810" y="3428"/>
                  </a:lnTo>
                  <a:lnTo>
                    <a:pt x="5153" y="3128"/>
                  </a:lnTo>
                  <a:lnTo>
                    <a:pt x="5413" y="2788"/>
                  </a:lnTo>
                  <a:lnTo>
                    <a:pt x="5577" y="2412"/>
                  </a:lnTo>
                  <a:lnTo>
                    <a:pt x="5636" y="2009"/>
                  </a:lnTo>
                  <a:lnTo>
                    <a:pt x="5577" y="1603"/>
                  </a:lnTo>
                  <a:lnTo>
                    <a:pt x="5413" y="1226"/>
                  </a:lnTo>
                  <a:lnTo>
                    <a:pt x="5153" y="884"/>
                  </a:lnTo>
                  <a:lnTo>
                    <a:pt x="4810" y="588"/>
                  </a:lnTo>
                  <a:lnTo>
                    <a:pt x="4392" y="341"/>
                  </a:lnTo>
                  <a:lnTo>
                    <a:pt x="3914" y="157"/>
                  </a:lnTo>
                  <a:lnTo>
                    <a:pt x="3385" y="39"/>
                  </a:lnTo>
                  <a:lnTo>
                    <a:pt x="2818" y="0"/>
                  </a:lnTo>
                  <a:lnTo>
                    <a:pt x="2249" y="39"/>
                  </a:lnTo>
                  <a:lnTo>
                    <a:pt x="1718" y="157"/>
                  </a:lnTo>
                  <a:lnTo>
                    <a:pt x="1240" y="341"/>
                  </a:lnTo>
                  <a:lnTo>
                    <a:pt x="824" y="588"/>
                  </a:lnTo>
                  <a:lnTo>
                    <a:pt x="480" y="884"/>
                  </a:lnTo>
                  <a:lnTo>
                    <a:pt x="219" y="1226"/>
                  </a:lnTo>
                  <a:lnTo>
                    <a:pt x="55" y="1603"/>
                  </a:lnTo>
                  <a:lnTo>
                    <a:pt x="0" y="2009"/>
                  </a:lnTo>
                  <a:lnTo>
                    <a:pt x="55" y="2412"/>
                  </a:lnTo>
                  <a:lnTo>
                    <a:pt x="219" y="2788"/>
                  </a:lnTo>
                  <a:lnTo>
                    <a:pt x="480" y="3128"/>
                  </a:lnTo>
                  <a:lnTo>
                    <a:pt x="824" y="3428"/>
                  </a:lnTo>
                  <a:lnTo>
                    <a:pt x="1240" y="3672"/>
                  </a:lnTo>
                  <a:lnTo>
                    <a:pt x="1718" y="3857"/>
                  </a:lnTo>
                  <a:lnTo>
                    <a:pt x="2249" y="3973"/>
                  </a:lnTo>
                  <a:lnTo>
                    <a:pt x="2818" y="4016"/>
                  </a:lnTo>
                  <a:close/>
                </a:path>
              </a:pathLst>
            </a:custGeom>
            <a:solidFill>
              <a:srgbClr val="EBFE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1" name="Freeform 7"/>
            <p:cNvSpPr>
              <a:spLocks/>
            </p:cNvSpPr>
            <p:nvPr/>
          </p:nvSpPr>
          <p:spPr bwMode="auto">
            <a:xfrm>
              <a:off x="1046" y="892"/>
              <a:ext cx="2935" cy="1822"/>
            </a:xfrm>
            <a:custGeom>
              <a:avLst/>
              <a:gdLst/>
              <a:ahLst/>
              <a:cxnLst>
                <a:cxn ang="0">
                  <a:pos x="1285" y="1227"/>
                </a:cxn>
                <a:cxn ang="0">
                  <a:pos x="1581" y="1391"/>
                </a:cxn>
                <a:cxn ang="0">
                  <a:pos x="1868" y="1534"/>
                </a:cxn>
                <a:cxn ang="0">
                  <a:pos x="2132" y="1649"/>
                </a:cxn>
                <a:cxn ang="0">
                  <a:pos x="2372" y="1739"/>
                </a:cxn>
                <a:cxn ang="0">
                  <a:pos x="2576" y="1796"/>
                </a:cxn>
                <a:cxn ang="0">
                  <a:pos x="2742" y="1822"/>
                </a:cxn>
                <a:cxn ang="0">
                  <a:pos x="2861" y="1811"/>
                </a:cxn>
                <a:cxn ang="0">
                  <a:pos x="2930" y="1766"/>
                </a:cxn>
                <a:cxn ang="0">
                  <a:pos x="2935" y="1685"/>
                </a:cxn>
                <a:cxn ang="0">
                  <a:pos x="2885" y="1575"/>
                </a:cxn>
                <a:cxn ang="0">
                  <a:pos x="2781" y="1443"/>
                </a:cxn>
                <a:cxn ang="0">
                  <a:pos x="2632" y="1292"/>
                </a:cxn>
                <a:cxn ang="0">
                  <a:pos x="2437" y="1127"/>
                </a:cxn>
                <a:cxn ang="0">
                  <a:pos x="2206" y="954"/>
                </a:cxn>
                <a:cxn ang="0">
                  <a:pos x="1944" y="773"/>
                </a:cxn>
                <a:cxn ang="0">
                  <a:pos x="1654" y="597"/>
                </a:cxn>
                <a:cxn ang="0">
                  <a:pos x="1354" y="429"/>
                </a:cxn>
                <a:cxn ang="0">
                  <a:pos x="1070" y="288"/>
                </a:cxn>
                <a:cxn ang="0">
                  <a:pos x="804" y="171"/>
                </a:cxn>
                <a:cxn ang="0">
                  <a:pos x="567" y="83"/>
                </a:cxn>
                <a:cxn ang="0">
                  <a:pos x="361" y="24"/>
                </a:cxn>
                <a:cxn ang="0">
                  <a:pos x="195" y="0"/>
                </a:cxn>
                <a:cxn ang="0">
                  <a:pos x="74" y="7"/>
                </a:cxn>
                <a:cxn ang="0">
                  <a:pos x="9" y="55"/>
                </a:cxn>
                <a:cxn ang="0">
                  <a:pos x="0" y="135"/>
                </a:cxn>
                <a:cxn ang="0">
                  <a:pos x="50" y="245"/>
                </a:cxn>
                <a:cxn ang="0">
                  <a:pos x="152" y="377"/>
                </a:cxn>
                <a:cxn ang="0">
                  <a:pos x="305" y="530"/>
                </a:cxn>
                <a:cxn ang="0">
                  <a:pos x="497" y="693"/>
                </a:cxn>
                <a:cxn ang="0">
                  <a:pos x="729" y="868"/>
                </a:cxn>
                <a:cxn ang="0">
                  <a:pos x="993" y="1047"/>
                </a:cxn>
                <a:cxn ang="0">
                  <a:pos x="1285" y="1227"/>
                </a:cxn>
              </a:cxnLst>
              <a:rect l="0" t="0" r="r" b="b"/>
              <a:pathLst>
                <a:path w="2935" h="1822">
                  <a:moveTo>
                    <a:pt x="1285" y="1227"/>
                  </a:moveTo>
                  <a:lnTo>
                    <a:pt x="1581" y="1391"/>
                  </a:lnTo>
                  <a:lnTo>
                    <a:pt x="1868" y="1534"/>
                  </a:lnTo>
                  <a:lnTo>
                    <a:pt x="2132" y="1649"/>
                  </a:lnTo>
                  <a:lnTo>
                    <a:pt x="2372" y="1739"/>
                  </a:lnTo>
                  <a:lnTo>
                    <a:pt x="2576" y="1796"/>
                  </a:lnTo>
                  <a:lnTo>
                    <a:pt x="2742" y="1822"/>
                  </a:lnTo>
                  <a:lnTo>
                    <a:pt x="2861" y="1811"/>
                  </a:lnTo>
                  <a:lnTo>
                    <a:pt x="2930" y="1766"/>
                  </a:lnTo>
                  <a:lnTo>
                    <a:pt x="2935" y="1685"/>
                  </a:lnTo>
                  <a:lnTo>
                    <a:pt x="2885" y="1575"/>
                  </a:lnTo>
                  <a:lnTo>
                    <a:pt x="2781" y="1443"/>
                  </a:lnTo>
                  <a:lnTo>
                    <a:pt x="2632" y="1292"/>
                  </a:lnTo>
                  <a:lnTo>
                    <a:pt x="2437" y="1127"/>
                  </a:lnTo>
                  <a:lnTo>
                    <a:pt x="2206" y="954"/>
                  </a:lnTo>
                  <a:lnTo>
                    <a:pt x="1944" y="773"/>
                  </a:lnTo>
                  <a:lnTo>
                    <a:pt x="1654" y="597"/>
                  </a:lnTo>
                  <a:lnTo>
                    <a:pt x="1354" y="429"/>
                  </a:lnTo>
                  <a:lnTo>
                    <a:pt x="1070" y="288"/>
                  </a:lnTo>
                  <a:lnTo>
                    <a:pt x="804" y="171"/>
                  </a:lnTo>
                  <a:lnTo>
                    <a:pt x="567" y="83"/>
                  </a:lnTo>
                  <a:lnTo>
                    <a:pt x="361" y="24"/>
                  </a:lnTo>
                  <a:lnTo>
                    <a:pt x="195" y="0"/>
                  </a:lnTo>
                  <a:lnTo>
                    <a:pt x="74" y="7"/>
                  </a:lnTo>
                  <a:lnTo>
                    <a:pt x="9" y="55"/>
                  </a:lnTo>
                  <a:lnTo>
                    <a:pt x="0" y="135"/>
                  </a:lnTo>
                  <a:lnTo>
                    <a:pt x="50" y="245"/>
                  </a:lnTo>
                  <a:lnTo>
                    <a:pt x="152" y="377"/>
                  </a:lnTo>
                  <a:lnTo>
                    <a:pt x="305" y="530"/>
                  </a:lnTo>
                  <a:lnTo>
                    <a:pt x="497" y="693"/>
                  </a:lnTo>
                  <a:lnTo>
                    <a:pt x="729" y="868"/>
                  </a:lnTo>
                  <a:lnTo>
                    <a:pt x="993" y="1047"/>
                  </a:lnTo>
                  <a:lnTo>
                    <a:pt x="1285" y="1227"/>
                  </a:lnTo>
                </a:path>
              </a:pathLst>
            </a:custGeom>
            <a:noFill/>
            <a:ln w="71">
              <a:solidFill>
                <a:srgbClr val="F2CCC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2" name="Freeform 8"/>
            <p:cNvSpPr>
              <a:spLocks/>
            </p:cNvSpPr>
            <p:nvPr/>
          </p:nvSpPr>
          <p:spPr bwMode="auto">
            <a:xfrm>
              <a:off x="1148" y="1197"/>
              <a:ext cx="3814" cy="2308"/>
            </a:xfrm>
            <a:custGeom>
              <a:avLst/>
              <a:gdLst/>
              <a:ahLst/>
              <a:cxnLst>
                <a:cxn ang="0">
                  <a:pos x="2257" y="2060"/>
                </a:cxn>
                <a:cxn ang="0">
                  <a:pos x="2627" y="1895"/>
                </a:cxn>
                <a:cxn ang="0">
                  <a:pos x="2958" y="1707"/>
                </a:cxn>
                <a:cxn ang="0">
                  <a:pos x="3243" y="1500"/>
                </a:cxn>
                <a:cxn ang="0">
                  <a:pos x="3479" y="1285"/>
                </a:cxn>
                <a:cxn ang="0">
                  <a:pos x="3656" y="1062"/>
                </a:cxn>
                <a:cxn ang="0">
                  <a:pos x="3769" y="842"/>
                </a:cxn>
                <a:cxn ang="0">
                  <a:pos x="3814" y="630"/>
                </a:cxn>
                <a:cxn ang="0">
                  <a:pos x="3782" y="435"/>
                </a:cxn>
                <a:cxn ang="0">
                  <a:pos x="3672" y="266"/>
                </a:cxn>
                <a:cxn ang="0">
                  <a:pos x="3498" y="137"/>
                </a:cxn>
                <a:cxn ang="0">
                  <a:pos x="3265" y="50"/>
                </a:cxn>
                <a:cxn ang="0">
                  <a:pos x="2986" y="5"/>
                </a:cxn>
                <a:cxn ang="0">
                  <a:pos x="2664" y="0"/>
                </a:cxn>
                <a:cxn ang="0">
                  <a:pos x="2314" y="41"/>
                </a:cxn>
                <a:cxn ang="0">
                  <a:pos x="1942" y="122"/>
                </a:cxn>
                <a:cxn ang="0">
                  <a:pos x="1559" y="251"/>
                </a:cxn>
                <a:cxn ang="0">
                  <a:pos x="1187" y="413"/>
                </a:cxn>
                <a:cxn ang="0">
                  <a:pos x="856" y="600"/>
                </a:cxn>
                <a:cxn ang="0">
                  <a:pos x="569" y="807"/>
                </a:cxn>
                <a:cxn ang="0">
                  <a:pos x="335" y="1024"/>
                </a:cxn>
                <a:cxn ang="0">
                  <a:pos x="156" y="1246"/>
                </a:cxn>
                <a:cxn ang="0">
                  <a:pos x="45" y="1467"/>
                </a:cxn>
                <a:cxn ang="0">
                  <a:pos x="0" y="1679"/>
                </a:cxn>
                <a:cxn ang="0">
                  <a:pos x="34" y="1878"/>
                </a:cxn>
                <a:cxn ang="0">
                  <a:pos x="142" y="2044"/>
                </a:cxn>
                <a:cxn ang="0">
                  <a:pos x="316" y="2172"/>
                </a:cxn>
                <a:cxn ang="0">
                  <a:pos x="547" y="2259"/>
                </a:cxn>
                <a:cxn ang="0">
                  <a:pos x="830" y="2306"/>
                </a:cxn>
                <a:cxn ang="0">
                  <a:pos x="1148" y="2308"/>
                </a:cxn>
                <a:cxn ang="0">
                  <a:pos x="1500" y="2269"/>
                </a:cxn>
                <a:cxn ang="0">
                  <a:pos x="1872" y="2187"/>
                </a:cxn>
                <a:cxn ang="0">
                  <a:pos x="2257" y="2060"/>
                </a:cxn>
              </a:cxnLst>
              <a:rect l="0" t="0" r="r" b="b"/>
              <a:pathLst>
                <a:path w="3814" h="2308">
                  <a:moveTo>
                    <a:pt x="2257" y="2060"/>
                  </a:moveTo>
                  <a:lnTo>
                    <a:pt x="2627" y="1895"/>
                  </a:lnTo>
                  <a:lnTo>
                    <a:pt x="2958" y="1707"/>
                  </a:lnTo>
                  <a:lnTo>
                    <a:pt x="3243" y="1500"/>
                  </a:lnTo>
                  <a:lnTo>
                    <a:pt x="3479" y="1285"/>
                  </a:lnTo>
                  <a:lnTo>
                    <a:pt x="3656" y="1062"/>
                  </a:lnTo>
                  <a:lnTo>
                    <a:pt x="3769" y="842"/>
                  </a:lnTo>
                  <a:lnTo>
                    <a:pt x="3814" y="630"/>
                  </a:lnTo>
                  <a:lnTo>
                    <a:pt x="3782" y="435"/>
                  </a:lnTo>
                  <a:lnTo>
                    <a:pt x="3672" y="266"/>
                  </a:lnTo>
                  <a:lnTo>
                    <a:pt x="3498" y="137"/>
                  </a:lnTo>
                  <a:lnTo>
                    <a:pt x="3265" y="50"/>
                  </a:lnTo>
                  <a:lnTo>
                    <a:pt x="2986" y="5"/>
                  </a:lnTo>
                  <a:lnTo>
                    <a:pt x="2664" y="0"/>
                  </a:lnTo>
                  <a:lnTo>
                    <a:pt x="2314" y="41"/>
                  </a:lnTo>
                  <a:lnTo>
                    <a:pt x="1942" y="122"/>
                  </a:lnTo>
                  <a:lnTo>
                    <a:pt x="1559" y="251"/>
                  </a:lnTo>
                  <a:lnTo>
                    <a:pt x="1187" y="413"/>
                  </a:lnTo>
                  <a:lnTo>
                    <a:pt x="856" y="600"/>
                  </a:lnTo>
                  <a:lnTo>
                    <a:pt x="569" y="807"/>
                  </a:lnTo>
                  <a:lnTo>
                    <a:pt x="335" y="1024"/>
                  </a:lnTo>
                  <a:lnTo>
                    <a:pt x="156" y="1246"/>
                  </a:lnTo>
                  <a:lnTo>
                    <a:pt x="45" y="1467"/>
                  </a:lnTo>
                  <a:lnTo>
                    <a:pt x="0" y="1679"/>
                  </a:lnTo>
                  <a:lnTo>
                    <a:pt x="34" y="1878"/>
                  </a:lnTo>
                  <a:lnTo>
                    <a:pt x="142" y="2044"/>
                  </a:lnTo>
                  <a:lnTo>
                    <a:pt x="316" y="2172"/>
                  </a:lnTo>
                  <a:lnTo>
                    <a:pt x="547" y="2259"/>
                  </a:lnTo>
                  <a:lnTo>
                    <a:pt x="830" y="2306"/>
                  </a:lnTo>
                  <a:lnTo>
                    <a:pt x="1148" y="2308"/>
                  </a:lnTo>
                  <a:lnTo>
                    <a:pt x="1500" y="2269"/>
                  </a:lnTo>
                  <a:lnTo>
                    <a:pt x="1872" y="2187"/>
                  </a:lnTo>
                  <a:lnTo>
                    <a:pt x="2257" y="2060"/>
                  </a:lnTo>
                </a:path>
              </a:pathLst>
            </a:custGeom>
            <a:noFill/>
            <a:ln w="71">
              <a:solidFill>
                <a:srgbClr val="007D8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3" name="Freeform 9"/>
            <p:cNvSpPr>
              <a:spLocks/>
            </p:cNvSpPr>
            <p:nvPr/>
          </p:nvSpPr>
          <p:spPr bwMode="auto">
            <a:xfrm>
              <a:off x="1976" y="1057"/>
              <a:ext cx="1968" cy="1923"/>
            </a:xfrm>
            <a:custGeom>
              <a:avLst/>
              <a:gdLst/>
              <a:ahLst/>
              <a:cxnLst>
                <a:cxn ang="0">
                  <a:pos x="984" y="1923"/>
                </a:cxn>
                <a:cxn ang="0">
                  <a:pos x="1181" y="1903"/>
                </a:cxn>
                <a:cxn ang="0">
                  <a:pos x="1365" y="1847"/>
                </a:cxn>
                <a:cxn ang="0">
                  <a:pos x="1533" y="1758"/>
                </a:cxn>
                <a:cxn ang="0">
                  <a:pos x="1680" y="1640"/>
                </a:cxn>
                <a:cxn ang="0">
                  <a:pos x="1799" y="1497"/>
                </a:cxn>
                <a:cxn ang="0">
                  <a:pos x="1890" y="1334"/>
                </a:cxn>
                <a:cxn ang="0">
                  <a:pos x="1948" y="1153"/>
                </a:cxn>
                <a:cxn ang="0">
                  <a:pos x="1968" y="962"/>
                </a:cxn>
                <a:cxn ang="0">
                  <a:pos x="1948" y="766"/>
                </a:cxn>
                <a:cxn ang="0">
                  <a:pos x="1890" y="586"/>
                </a:cxn>
                <a:cxn ang="0">
                  <a:pos x="1799" y="422"/>
                </a:cxn>
                <a:cxn ang="0">
                  <a:pos x="1680" y="281"/>
                </a:cxn>
                <a:cxn ang="0">
                  <a:pos x="1533" y="162"/>
                </a:cxn>
                <a:cxn ang="0">
                  <a:pos x="1365" y="75"/>
                </a:cxn>
                <a:cxn ang="0">
                  <a:pos x="1181" y="19"/>
                </a:cxn>
                <a:cxn ang="0">
                  <a:pos x="984" y="0"/>
                </a:cxn>
                <a:cxn ang="0">
                  <a:pos x="785" y="19"/>
                </a:cxn>
                <a:cxn ang="0">
                  <a:pos x="599" y="75"/>
                </a:cxn>
                <a:cxn ang="0">
                  <a:pos x="432" y="162"/>
                </a:cxn>
                <a:cxn ang="0">
                  <a:pos x="288" y="281"/>
                </a:cxn>
                <a:cxn ang="0">
                  <a:pos x="167" y="422"/>
                </a:cxn>
                <a:cxn ang="0">
                  <a:pos x="76" y="586"/>
                </a:cxn>
                <a:cxn ang="0">
                  <a:pos x="19" y="766"/>
                </a:cxn>
                <a:cxn ang="0">
                  <a:pos x="0" y="962"/>
                </a:cxn>
                <a:cxn ang="0">
                  <a:pos x="19" y="1153"/>
                </a:cxn>
                <a:cxn ang="0">
                  <a:pos x="76" y="1334"/>
                </a:cxn>
                <a:cxn ang="0">
                  <a:pos x="167" y="1497"/>
                </a:cxn>
                <a:cxn ang="0">
                  <a:pos x="288" y="1640"/>
                </a:cxn>
                <a:cxn ang="0">
                  <a:pos x="432" y="1758"/>
                </a:cxn>
                <a:cxn ang="0">
                  <a:pos x="599" y="1847"/>
                </a:cxn>
                <a:cxn ang="0">
                  <a:pos x="785" y="1903"/>
                </a:cxn>
                <a:cxn ang="0">
                  <a:pos x="984" y="1923"/>
                </a:cxn>
              </a:cxnLst>
              <a:rect l="0" t="0" r="r" b="b"/>
              <a:pathLst>
                <a:path w="1968" h="1923">
                  <a:moveTo>
                    <a:pt x="984" y="1923"/>
                  </a:moveTo>
                  <a:lnTo>
                    <a:pt x="1181" y="1903"/>
                  </a:lnTo>
                  <a:lnTo>
                    <a:pt x="1365" y="1847"/>
                  </a:lnTo>
                  <a:lnTo>
                    <a:pt x="1533" y="1758"/>
                  </a:lnTo>
                  <a:lnTo>
                    <a:pt x="1680" y="1640"/>
                  </a:lnTo>
                  <a:lnTo>
                    <a:pt x="1799" y="1497"/>
                  </a:lnTo>
                  <a:lnTo>
                    <a:pt x="1890" y="1334"/>
                  </a:lnTo>
                  <a:lnTo>
                    <a:pt x="1948" y="1153"/>
                  </a:lnTo>
                  <a:lnTo>
                    <a:pt x="1968" y="962"/>
                  </a:lnTo>
                  <a:lnTo>
                    <a:pt x="1948" y="766"/>
                  </a:lnTo>
                  <a:lnTo>
                    <a:pt x="1890" y="586"/>
                  </a:lnTo>
                  <a:lnTo>
                    <a:pt x="1799" y="422"/>
                  </a:lnTo>
                  <a:lnTo>
                    <a:pt x="1680" y="281"/>
                  </a:lnTo>
                  <a:lnTo>
                    <a:pt x="1533" y="162"/>
                  </a:lnTo>
                  <a:lnTo>
                    <a:pt x="1365" y="75"/>
                  </a:lnTo>
                  <a:lnTo>
                    <a:pt x="1181" y="19"/>
                  </a:lnTo>
                  <a:lnTo>
                    <a:pt x="984" y="0"/>
                  </a:lnTo>
                  <a:lnTo>
                    <a:pt x="785" y="19"/>
                  </a:lnTo>
                  <a:lnTo>
                    <a:pt x="599" y="75"/>
                  </a:lnTo>
                  <a:lnTo>
                    <a:pt x="432" y="162"/>
                  </a:lnTo>
                  <a:lnTo>
                    <a:pt x="288" y="281"/>
                  </a:lnTo>
                  <a:lnTo>
                    <a:pt x="167" y="422"/>
                  </a:lnTo>
                  <a:lnTo>
                    <a:pt x="76" y="586"/>
                  </a:lnTo>
                  <a:lnTo>
                    <a:pt x="19" y="766"/>
                  </a:lnTo>
                  <a:lnTo>
                    <a:pt x="0" y="962"/>
                  </a:lnTo>
                  <a:lnTo>
                    <a:pt x="19" y="1153"/>
                  </a:lnTo>
                  <a:lnTo>
                    <a:pt x="76" y="1334"/>
                  </a:lnTo>
                  <a:lnTo>
                    <a:pt x="167" y="1497"/>
                  </a:lnTo>
                  <a:lnTo>
                    <a:pt x="288" y="1640"/>
                  </a:lnTo>
                  <a:lnTo>
                    <a:pt x="432" y="1758"/>
                  </a:lnTo>
                  <a:lnTo>
                    <a:pt x="599" y="1847"/>
                  </a:lnTo>
                  <a:lnTo>
                    <a:pt x="785" y="1903"/>
                  </a:lnTo>
                  <a:lnTo>
                    <a:pt x="984" y="1923"/>
                  </a:lnTo>
                  <a:close/>
                </a:path>
              </a:pathLst>
            </a:custGeom>
            <a:solidFill>
              <a:srgbClr val="0078E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4" name="Freeform 10"/>
            <p:cNvSpPr>
              <a:spLocks/>
            </p:cNvSpPr>
            <p:nvPr/>
          </p:nvSpPr>
          <p:spPr bwMode="auto">
            <a:xfrm>
              <a:off x="3369" y="1544"/>
              <a:ext cx="562" cy="1059"/>
            </a:xfrm>
            <a:custGeom>
              <a:avLst/>
              <a:gdLst/>
              <a:ahLst/>
              <a:cxnLst>
                <a:cxn ang="0">
                  <a:pos x="311" y="73"/>
                </a:cxn>
                <a:cxn ang="0">
                  <a:pos x="309" y="88"/>
                </a:cxn>
                <a:cxn ang="0">
                  <a:pos x="302" y="101"/>
                </a:cxn>
                <a:cxn ang="0">
                  <a:pos x="287" y="119"/>
                </a:cxn>
                <a:cxn ang="0">
                  <a:pos x="266" y="132"/>
                </a:cxn>
                <a:cxn ang="0">
                  <a:pos x="259" y="140"/>
                </a:cxn>
                <a:cxn ang="0">
                  <a:pos x="255" y="144"/>
                </a:cxn>
                <a:cxn ang="0">
                  <a:pos x="144" y="216"/>
                </a:cxn>
                <a:cxn ang="0">
                  <a:pos x="32" y="311"/>
                </a:cxn>
                <a:cxn ang="0">
                  <a:pos x="2" y="363"/>
                </a:cxn>
                <a:cxn ang="0">
                  <a:pos x="10" y="380"/>
                </a:cxn>
                <a:cxn ang="0">
                  <a:pos x="15" y="402"/>
                </a:cxn>
                <a:cxn ang="0">
                  <a:pos x="17" y="424"/>
                </a:cxn>
                <a:cxn ang="0">
                  <a:pos x="17" y="443"/>
                </a:cxn>
                <a:cxn ang="0">
                  <a:pos x="19" y="462"/>
                </a:cxn>
                <a:cxn ang="0">
                  <a:pos x="26" y="480"/>
                </a:cxn>
                <a:cxn ang="0">
                  <a:pos x="34" y="503"/>
                </a:cxn>
                <a:cxn ang="0">
                  <a:pos x="26" y="516"/>
                </a:cxn>
                <a:cxn ang="0">
                  <a:pos x="10" y="530"/>
                </a:cxn>
                <a:cxn ang="0">
                  <a:pos x="32" y="553"/>
                </a:cxn>
                <a:cxn ang="0">
                  <a:pos x="41" y="583"/>
                </a:cxn>
                <a:cxn ang="0">
                  <a:pos x="15" y="607"/>
                </a:cxn>
                <a:cxn ang="0">
                  <a:pos x="6" y="618"/>
                </a:cxn>
                <a:cxn ang="0">
                  <a:pos x="13" y="625"/>
                </a:cxn>
                <a:cxn ang="0">
                  <a:pos x="34" y="631"/>
                </a:cxn>
                <a:cxn ang="0">
                  <a:pos x="45" y="633"/>
                </a:cxn>
                <a:cxn ang="0">
                  <a:pos x="54" y="635"/>
                </a:cxn>
                <a:cxn ang="0">
                  <a:pos x="97" y="646"/>
                </a:cxn>
                <a:cxn ang="0">
                  <a:pos x="157" y="623"/>
                </a:cxn>
                <a:cxn ang="0">
                  <a:pos x="179" y="607"/>
                </a:cxn>
                <a:cxn ang="0">
                  <a:pos x="205" y="597"/>
                </a:cxn>
                <a:cxn ang="0">
                  <a:pos x="239" y="596"/>
                </a:cxn>
                <a:cxn ang="0">
                  <a:pos x="265" y="588"/>
                </a:cxn>
                <a:cxn ang="0">
                  <a:pos x="283" y="586"/>
                </a:cxn>
                <a:cxn ang="0">
                  <a:pos x="300" y="594"/>
                </a:cxn>
                <a:cxn ang="0">
                  <a:pos x="320" y="614"/>
                </a:cxn>
                <a:cxn ang="0">
                  <a:pos x="343" y="625"/>
                </a:cxn>
                <a:cxn ang="0">
                  <a:pos x="365" y="633"/>
                </a:cxn>
                <a:cxn ang="0">
                  <a:pos x="380" y="635"/>
                </a:cxn>
                <a:cxn ang="0">
                  <a:pos x="406" y="668"/>
                </a:cxn>
                <a:cxn ang="0">
                  <a:pos x="400" y="687"/>
                </a:cxn>
                <a:cxn ang="0">
                  <a:pos x="398" y="713"/>
                </a:cxn>
                <a:cxn ang="0">
                  <a:pos x="398" y="739"/>
                </a:cxn>
                <a:cxn ang="0">
                  <a:pos x="398" y="765"/>
                </a:cxn>
                <a:cxn ang="0">
                  <a:pos x="400" y="791"/>
                </a:cxn>
                <a:cxn ang="0">
                  <a:pos x="402" y="822"/>
                </a:cxn>
                <a:cxn ang="0">
                  <a:pos x="400" y="858"/>
                </a:cxn>
                <a:cxn ang="0">
                  <a:pos x="391" y="899"/>
                </a:cxn>
                <a:cxn ang="0">
                  <a:pos x="374" y="945"/>
                </a:cxn>
                <a:cxn ang="0">
                  <a:pos x="365" y="999"/>
                </a:cxn>
                <a:cxn ang="0">
                  <a:pos x="359" y="1040"/>
                </a:cxn>
                <a:cxn ang="0">
                  <a:pos x="359" y="1059"/>
                </a:cxn>
                <a:cxn ang="0">
                  <a:pos x="426" y="973"/>
                </a:cxn>
                <a:cxn ang="0">
                  <a:pos x="536" y="744"/>
                </a:cxn>
                <a:cxn ang="0">
                  <a:pos x="549" y="406"/>
                </a:cxn>
                <a:cxn ang="0">
                  <a:pos x="328" y="0"/>
                </a:cxn>
              </a:cxnLst>
              <a:rect l="0" t="0" r="r" b="b"/>
              <a:pathLst>
                <a:path w="562" h="1059">
                  <a:moveTo>
                    <a:pt x="328" y="0"/>
                  </a:moveTo>
                  <a:lnTo>
                    <a:pt x="311" y="73"/>
                  </a:lnTo>
                  <a:lnTo>
                    <a:pt x="311" y="77"/>
                  </a:lnTo>
                  <a:lnTo>
                    <a:pt x="309" y="88"/>
                  </a:lnTo>
                  <a:lnTo>
                    <a:pt x="305" y="93"/>
                  </a:lnTo>
                  <a:lnTo>
                    <a:pt x="302" y="101"/>
                  </a:lnTo>
                  <a:lnTo>
                    <a:pt x="294" y="110"/>
                  </a:lnTo>
                  <a:lnTo>
                    <a:pt x="287" y="119"/>
                  </a:lnTo>
                  <a:lnTo>
                    <a:pt x="274" y="125"/>
                  </a:lnTo>
                  <a:lnTo>
                    <a:pt x="266" y="132"/>
                  </a:lnTo>
                  <a:lnTo>
                    <a:pt x="261" y="136"/>
                  </a:lnTo>
                  <a:lnTo>
                    <a:pt x="259" y="140"/>
                  </a:lnTo>
                  <a:lnTo>
                    <a:pt x="255" y="142"/>
                  </a:lnTo>
                  <a:lnTo>
                    <a:pt x="255" y="144"/>
                  </a:lnTo>
                  <a:lnTo>
                    <a:pt x="216" y="224"/>
                  </a:lnTo>
                  <a:lnTo>
                    <a:pt x="144" y="216"/>
                  </a:lnTo>
                  <a:lnTo>
                    <a:pt x="88" y="231"/>
                  </a:lnTo>
                  <a:lnTo>
                    <a:pt x="32" y="311"/>
                  </a:lnTo>
                  <a:lnTo>
                    <a:pt x="0" y="359"/>
                  </a:lnTo>
                  <a:lnTo>
                    <a:pt x="2" y="363"/>
                  </a:lnTo>
                  <a:lnTo>
                    <a:pt x="8" y="374"/>
                  </a:lnTo>
                  <a:lnTo>
                    <a:pt x="10" y="380"/>
                  </a:lnTo>
                  <a:lnTo>
                    <a:pt x="13" y="391"/>
                  </a:lnTo>
                  <a:lnTo>
                    <a:pt x="15" y="402"/>
                  </a:lnTo>
                  <a:lnTo>
                    <a:pt x="17" y="415"/>
                  </a:lnTo>
                  <a:lnTo>
                    <a:pt x="17" y="424"/>
                  </a:lnTo>
                  <a:lnTo>
                    <a:pt x="17" y="434"/>
                  </a:lnTo>
                  <a:lnTo>
                    <a:pt x="17" y="443"/>
                  </a:lnTo>
                  <a:lnTo>
                    <a:pt x="19" y="454"/>
                  </a:lnTo>
                  <a:lnTo>
                    <a:pt x="19" y="462"/>
                  </a:lnTo>
                  <a:lnTo>
                    <a:pt x="23" y="471"/>
                  </a:lnTo>
                  <a:lnTo>
                    <a:pt x="26" y="480"/>
                  </a:lnTo>
                  <a:lnTo>
                    <a:pt x="32" y="493"/>
                  </a:lnTo>
                  <a:lnTo>
                    <a:pt x="34" y="503"/>
                  </a:lnTo>
                  <a:lnTo>
                    <a:pt x="32" y="510"/>
                  </a:lnTo>
                  <a:lnTo>
                    <a:pt x="26" y="516"/>
                  </a:lnTo>
                  <a:lnTo>
                    <a:pt x="21" y="523"/>
                  </a:lnTo>
                  <a:lnTo>
                    <a:pt x="10" y="530"/>
                  </a:lnTo>
                  <a:lnTo>
                    <a:pt x="17" y="542"/>
                  </a:lnTo>
                  <a:lnTo>
                    <a:pt x="32" y="553"/>
                  </a:lnTo>
                  <a:lnTo>
                    <a:pt x="41" y="568"/>
                  </a:lnTo>
                  <a:lnTo>
                    <a:pt x="41" y="583"/>
                  </a:lnTo>
                  <a:lnTo>
                    <a:pt x="32" y="597"/>
                  </a:lnTo>
                  <a:lnTo>
                    <a:pt x="15" y="607"/>
                  </a:lnTo>
                  <a:lnTo>
                    <a:pt x="8" y="616"/>
                  </a:lnTo>
                  <a:lnTo>
                    <a:pt x="6" y="618"/>
                  </a:lnTo>
                  <a:lnTo>
                    <a:pt x="8" y="622"/>
                  </a:lnTo>
                  <a:lnTo>
                    <a:pt x="13" y="625"/>
                  </a:lnTo>
                  <a:lnTo>
                    <a:pt x="25" y="629"/>
                  </a:lnTo>
                  <a:lnTo>
                    <a:pt x="34" y="631"/>
                  </a:lnTo>
                  <a:lnTo>
                    <a:pt x="41" y="633"/>
                  </a:lnTo>
                  <a:lnTo>
                    <a:pt x="45" y="633"/>
                  </a:lnTo>
                  <a:lnTo>
                    <a:pt x="51" y="635"/>
                  </a:lnTo>
                  <a:lnTo>
                    <a:pt x="54" y="635"/>
                  </a:lnTo>
                  <a:lnTo>
                    <a:pt x="56" y="636"/>
                  </a:lnTo>
                  <a:lnTo>
                    <a:pt x="97" y="646"/>
                  </a:lnTo>
                  <a:lnTo>
                    <a:pt x="153" y="629"/>
                  </a:lnTo>
                  <a:lnTo>
                    <a:pt x="157" y="623"/>
                  </a:lnTo>
                  <a:lnTo>
                    <a:pt x="170" y="612"/>
                  </a:lnTo>
                  <a:lnTo>
                    <a:pt x="179" y="607"/>
                  </a:lnTo>
                  <a:lnTo>
                    <a:pt x="190" y="601"/>
                  </a:lnTo>
                  <a:lnTo>
                    <a:pt x="205" y="597"/>
                  </a:lnTo>
                  <a:lnTo>
                    <a:pt x="224" y="597"/>
                  </a:lnTo>
                  <a:lnTo>
                    <a:pt x="239" y="596"/>
                  </a:lnTo>
                  <a:lnTo>
                    <a:pt x="253" y="592"/>
                  </a:lnTo>
                  <a:lnTo>
                    <a:pt x="265" y="588"/>
                  </a:lnTo>
                  <a:lnTo>
                    <a:pt x="276" y="588"/>
                  </a:lnTo>
                  <a:lnTo>
                    <a:pt x="283" y="586"/>
                  </a:lnTo>
                  <a:lnTo>
                    <a:pt x="292" y="588"/>
                  </a:lnTo>
                  <a:lnTo>
                    <a:pt x="300" y="594"/>
                  </a:lnTo>
                  <a:lnTo>
                    <a:pt x="311" y="605"/>
                  </a:lnTo>
                  <a:lnTo>
                    <a:pt x="320" y="614"/>
                  </a:lnTo>
                  <a:lnTo>
                    <a:pt x="332" y="622"/>
                  </a:lnTo>
                  <a:lnTo>
                    <a:pt x="343" y="625"/>
                  </a:lnTo>
                  <a:lnTo>
                    <a:pt x="356" y="631"/>
                  </a:lnTo>
                  <a:lnTo>
                    <a:pt x="365" y="633"/>
                  </a:lnTo>
                  <a:lnTo>
                    <a:pt x="374" y="635"/>
                  </a:lnTo>
                  <a:lnTo>
                    <a:pt x="380" y="635"/>
                  </a:lnTo>
                  <a:lnTo>
                    <a:pt x="384" y="636"/>
                  </a:lnTo>
                  <a:lnTo>
                    <a:pt x="406" y="668"/>
                  </a:lnTo>
                  <a:lnTo>
                    <a:pt x="402" y="676"/>
                  </a:lnTo>
                  <a:lnTo>
                    <a:pt x="400" y="687"/>
                  </a:lnTo>
                  <a:lnTo>
                    <a:pt x="398" y="700"/>
                  </a:lnTo>
                  <a:lnTo>
                    <a:pt x="398" y="713"/>
                  </a:lnTo>
                  <a:lnTo>
                    <a:pt x="398" y="724"/>
                  </a:lnTo>
                  <a:lnTo>
                    <a:pt x="398" y="739"/>
                  </a:lnTo>
                  <a:lnTo>
                    <a:pt x="398" y="750"/>
                  </a:lnTo>
                  <a:lnTo>
                    <a:pt x="398" y="765"/>
                  </a:lnTo>
                  <a:lnTo>
                    <a:pt x="398" y="776"/>
                  </a:lnTo>
                  <a:lnTo>
                    <a:pt x="400" y="791"/>
                  </a:lnTo>
                  <a:lnTo>
                    <a:pt x="400" y="806"/>
                  </a:lnTo>
                  <a:lnTo>
                    <a:pt x="402" y="822"/>
                  </a:lnTo>
                  <a:lnTo>
                    <a:pt x="400" y="839"/>
                  </a:lnTo>
                  <a:lnTo>
                    <a:pt x="400" y="858"/>
                  </a:lnTo>
                  <a:lnTo>
                    <a:pt x="397" y="876"/>
                  </a:lnTo>
                  <a:lnTo>
                    <a:pt x="391" y="899"/>
                  </a:lnTo>
                  <a:lnTo>
                    <a:pt x="380" y="919"/>
                  </a:lnTo>
                  <a:lnTo>
                    <a:pt x="374" y="945"/>
                  </a:lnTo>
                  <a:lnTo>
                    <a:pt x="369" y="971"/>
                  </a:lnTo>
                  <a:lnTo>
                    <a:pt x="365" y="999"/>
                  </a:lnTo>
                  <a:lnTo>
                    <a:pt x="361" y="1021"/>
                  </a:lnTo>
                  <a:lnTo>
                    <a:pt x="359" y="1040"/>
                  </a:lnTo>
                  <a:lnTo>
                    <a:pt x="359" y="1053"/>
                  </a:lnTo>
                  <a:lnTo>
                    <a:pt x="359" y="1059"/>
                  </a:lnTo>
                  <a:lnTo>
                    <a:pt x="378" y="1034"/>
                  </a:lnTo>
                  <a:lnTo>
                    <a:pt x="426" y="973"/>
                  </a:lnTo>
                  <a:lnTo>
                    <a:pt x="484" y="873"/>
                  </a:lnTo>
                  <a:lnTo>
                    <a:pt x="536" y="744"/>
                  </a:lnTo>
                  <a:lnTo>
                    <a:pt x="562" y="586"/>
                  </a:lnTo>
                  <a:lnTo>
                    <a:pt x="549" y="406"/>
                  </a:lnTo>
                  <a:lnTo>
                    <a:pt x="477" y="209"/>
                  </a:lnTo>
                  <a:lnTo>
                    <a:pt x="328" y="0"/>
                  </a:lnTo>
                  <a:close/>
                </a:path>
              </a:pathLst>
            </a:custGeom>
            <a:solidFill>
              <a:srgbClr val="00F5EB"/>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5" name="Freeform 11"/>
            <p:cNvSpPr>
              <a:spLocks/>
            </p:cNvSpPr>
            <p:nvPr/>
          </p:nvSpPr>
          <p:spPr bwMode="auto">
            <a:xfrm>
              <a:off x="3792" y="1656"/>
              <a:ext cx="150" cy="342"/>
            </a:xfrm>
            <a:custGeom>
              <a:avLst/>
              <a:gdLst/>
              <a:ahLst/>
              <a:cxnLst>
                <a:cxn ang="0">
                  <a:pos x="0" y="0"/>
                </a:cxn>
                <a:cxn ang="0">
                  <a:pos x="55" y="17"/>
                </a:cxn>
                <a:cxn ang="0">
                  <a:pos x="111" y="73"/>
                </a:cxn>
                <a:cxn ang="0">
                  <a:pos x="150" y="342"/>
                </a:cxn>
                <a:cxn ang="0">
                  <a:pos x="0" y="0"/>
                </a:cxn>
              </a:cxnLst>
              <a:rect l="0" t="0" r="r" b="b"/>
              <a:pathLst>
                <a:path w="150" h="342">
                  <a:moveTo>
                    <a:pt x="0" y="0"/>
                  </a:moveTo>
                  <a:lnTo>
                    <a:pt x="55" y="17"/>
                  </a:lnTo>
                  <a:lnTo>
                    <a:pt x="111" y="73"/>
                  </a:lnTo>
                  <a:lnTo>
                    <a:pt x="150" y="342"/>
                  </a:lnTo>
                  <a:lnTo>
                    <a:pt x="0" y="0"/>
                  </a:lnTo>
                  <a:close/>
                </a:path>
              </a:pathLst>
            </a:custGeom>
            <a:solidFill>
              <a:srgbClr val="00F5EB"/>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6" name="Freeform 12"/>
            <p:cNvSpPr>
              <a:spLocks/>
            </p:cNvSpPr>
            <p:nvPr/>
          </p:nvSpPr>
          <p:spPr bwMode="auto">
            <a:xfrm>
              <a:off x="2940" y="1052"/>
              <a:ext cx="900" cy="796"/>
            </a:xfrm>
            <a:custGeom>
              <a:avLst/>
              <a:gdLst/>
              <a:ahLst/>
              <a:cxnLst>
                <a:cxn ang="0">
                  <a:pos x="792" y="368"/>
                </a:cxn>
                <a:cxn ang="0">
                  <a:pos x="256" y="27"/>
                </a:cxn>
                <a:cxn ang="0">
                  <a:pos x="42" y="31"/>
                </a:cxn>
                <a:cxn ang="0">
                  <a:pos x="35" y="72"/>
                </a:cxn>
                <a:cxn ang="0">
                  <a:pos x="9" y="117"/>
                </a:cxn>
                <a:cxn ang="0">
                  <a:pos x="0" y="215"/>
                </a:cxn>
                <a:cxn ang="0">
                  <a:pos x="33" y="238"/>
                </a:cxn>
                <a:cxn ang="0">
                  <a:pos x="82" y="228"/>
                </a:cxn>
                <a:cxn ang="0">
                  <a:pos x="111" y="184"/>
                </a:cxn>
                <a:cxn ang="0">
                  <a:pos x="72" y="115"/>
                </a:cxn>
                <a:cxn ang="0">
                  <a:pos x="89" y="100"/>
                </a:cxn>
                <a:cxn ang="0">
                  <a:pos x="134" y="94"/>
                </a:cxn>
                <a:cxn ang="0">
                  <a:pos x="167" y="143"/>
                </a:cxn>
                <a:cxn ang="0">
                  <a:pos x="195" y="195"/>
                </a:cxn>
                <a:cxn ang="0">
                  <a:pos x="202" y="215"/>
                </a:cxn>
                <a:cxn ang="0">
                  <a:pos x="208" y="256"/>
                </a:cxn>
                <a:cxn ang="0">
                  <a:pos x="208" y="277"/>
                </a:cxn>
                <a:cxn ang="0">
                  <a:pos x="178" y="347"/>
                </a:cxn>
                <a:cxn ang="0">
                  <a:pos x="171" y="392"/>
                </a:cxn>
                <a:cxn ang="0">
                  <a:pos x="158" y="438"/>
                </a:cxn>
                <a:cxn ang="0">
                  <a:pos x="167" y="481"/>
                </a:cxn>
                <a:cxn ang="0">
                  <a:pos x="193" y="530"/>
                </a:cxn>
                <a:cxn ang="0">
                  <a:pos x="212" y="546"/>
                </a:cxn>
                <a:cxn ang="0">
                  <a:pos x="234" y="589"/>
                </a:cxn>
                <a:cxn ang="0">
                  <a:pos x="240" y="628"/>
                </a:cxn>
                <a:cxn ang="0">
                  <a:pos x="245" y="662"/>
                </a:cxn>
                <a:cxn ang="0">
                  <a:pos x="247" y="712"/>
                </a:cxn>
                <a:cxn ang="0">
                  <a:pos x="215" y="796"/>
                </a:cxn>
                <a:cxn ang="0">
                  <a:pos x="295" y="749"/>
                </a:cxn>
                <a:cxn ang="0">
                  <a:pos x="303" y="710"/>
                </a:cxn>
                <a:cxn ang="0">
                  <a:pos x="303" y="645"/>
                </a:cxn>
                <a:cxn ang="0">
                  <a:pos x="286" y="572"/>
                </a:cxn>
                <a:cxn ang="0">
                  <a:pos x="294" y="485"/>
                </a:cxn>
                <a:cxn ang="0">
                  <a:pos x="327" y="440"/>
                </a:cxn>
                <a:cxn ang="0">
                  <a:pos x="366" y="399"/>
                </a:cxn>
                <a:cxn ang="0">
                  <a:pos x="398" y="364"/>
                </a:cxn>
                <a:cxn ang="0">
                  <a:pos x="485" y="390"/>
                </a:cxn>
                <a:cxn ang="0">
                  <a:pos x="480" y="331"/>
                </a:cxn>
                <a:cxn ang="0">
                  <a:pos x="454" y="318"/>
                </a:cxn>
                <a:cxn ang="0">
                  <a:pos x="407" y="292"/>
                </a:cxn>
                <a:cxn ang="0">
                  <a:pos x="422" y="223"/>
                </a:cxn>
                <a:cxn ang="0">
                  <a:pos x="478" y="247"/>
                </a:cxn>
                <a:cxn ang="0">
                  <a:pos x="502" y="303"/>
                </a:cxn>
                <a:cxn ang="0">
                  <a:pos x="541" y="310"/>
                </a:cxn>
                <a:cxn ang="0">
                  <a:pos x="528" y="264"/>
                </a:cxn>
                <a:cxn ang="0">
                  <a:pos x="526" y="230"/>
                </a:cxn>
                <a:cxn ang="0">
                  <a:pos x="558" y="258"/>
                </a:cxn>
                <a:cxn ang="0">
                  <a:pos x="589" y="295"/>
                </a:cxn>
                <a:cxn ang="0">
                  <a:pos x="628" y="318"/>
                </a:cxn>
                <a:cxn ang="0">
                  <a:pos x="673" y="355"/>
                </a:cxn>
                <a:cxn ang="0">
                  <a:pos x="714" y="403"/>
                </a:cxn>
                <a:cxn ang="0">
                  <a:pos x="764" y="414"/>
                </a:cxn>
                <a:cxn ang="0">
                  <a:pos x="788" y="418"/>
                </a:cxn>
                <a:cxn ang="0">
                  <a:pos x="813" y="446"/>
                </a:cxn>
                <a:cxn ang="0">
                  <a:pos x="861" y="500"/>
                </a:cxn>
                <a:cxn ang="0">
                  <a:pos x="900" y="533"/>
                </a:cxn>
              </a:cxnLst>
              <a:rect l="0" t="0" r="r" b="b"/>
              <a:pathLst>
                <a:path w="900" h="796">
                  <a:moveTo>
                    <a:pt x="900" y="533"/>
                  </a:moveTo>
                  <a:lnTo>
                    <a:pt x="887" y="509"/>
                  </a:lnTo>
                  <a:lnTo>
                    <a:pt x="854" y="451"/>
                  </a:lnTo>
                  <a:lnTo>
                    <a:pt x="792" y="368"/>
                  </a:lnTo>
                  <a:lnTo>
                    <a:pt x="705" y="275"/>
                  </a:lnTo>
                  <a:lnTo>
                    <a:pt x="586" y="178"/>
                  </a:lnTo>
                  <a:lnTo>
                    <a:pt x="439" y="93"/>
                  </a:lnTo>
                  <a:lnTo>
                    <a:pt x="256" y="27"/>
                  </a:lnTo>
                  <a:lnTo>
                    <a:pt x="41" y="0"/>
                  </a:lnTo>
                  <a:lnTo>
                    <a:pt x="41" y="5"/>
                  </a:lnTo>
                  <a:lnTo>
                    <a:pt x="42" y="22"/>
                  </a:lnTo>
                  <a:lnTo>
                    <a:pt x="42" y="31"/>
                  </a:lnTo>
                  <a:lnTo>
                    <a:pt x="42" y="42"/>
                  </a:lnTo>
                  <a:lnTo>
                    <a:pt x="41" y="52"/>
                  </a:lnTo>
                  <a:lnTo>
                    <a:pt x="41" y="63"/>
                  </a:lnTo>
                  <a:lnTo>
                    <a:pt x="35" y="72"/>
                  </a:lnTo>
                  <a:lnTo>
                    <a:pt x="29" y="83"/>
                  </a:lnTo>
                  <a:lnTo>
                    <a:pt x="22" y="94"/>
                  </a:lnTo>
                  <a:lnTo>
                    <a:pt x="16" y="107"/>
                  </a:lnTo>
                  <a:lnTo>
                    <a:pt x="9" y="117"/>
                  </a:lnTo>
                  <a:lnTo>
                    <a:pt x="3" y="126"/>
                  </a:lnTo>
                  <a:lnTo>
                    <a:pt x="0" y="132"/>
                  </a:lnTo>
                  <a:lnTo>
                    <a:pt x="0" y="135"/>
                  </a:lnTo>
                  <a:lnTo>
                    <a:pt x="0" y="215"/>
                  </a:lnTo>
                  <a:lnTo>
                    <a:pt x="5" y="221"/>
                  </a:lnTo>
                  <a:lnTo>
                    <a:pt x="13" y="226"/>
                  </a:lnTo>
                  <a:lnTo>
                    <a:pt x="24" y="234"/>
                  </a:lnTo>
                  <a:lnTo>
                    <a:pt x="33" y="238"/>
                  </a:lnTo>
                  <a:lnTo>
                    <a:pt x="46" y="243"/>
                  </a:lnTo>
                  <a:lnTo>
                    <a:pt x="57" y="241"/>
                  </a:lnTo>
                  <a:lnTo>
                    <a:pt x="72" y="238"/>
                  </a:lnTo>
                  <a:lnTo>
                    <a:pt x="82" y="228"/>
                  </a:lnTo>
                  <a:lnTo>
                    <a:pt x="93" y="219"/>
                  </a:lnTo>
                  <a:lnTo>
                    <a:pt x="100" y="210"/>
                  </a:lnTo>
                  <a:lnTo>
                    <a:pt x="108" y="202"/>
                  </a:lnTo>
                  <a:lnTo>
                    <a:pt x="111" y="184"/>
                  </a:lnTo>
                  <a:lnTo>
                    <a:pt x="104" y="167"/>
                  </a:lnTo>
                  <a:lnTo>
                    <a:pt x="87" y="146"/>
                  </a:lnTo>
                  <a:lnTo>
                    <a:pt x="78" y="130"/>
                  </a:lnTo>
                  <a:lnTo>
                    <a:pt x="72" y="115"/>
                  </a:lnTo>
                  <a:lnTo>
                    <a:pt x="72" y="111"/>
                  </a:lnTo>
                  <a:lnTo>
                    <a:pt x="72" y="107"/>
                  </a:lnTo>
                  <a:lnTo>
                    <a:pt x="80" y="106"/>
                  </a:lnTo>
                  <a:lnTo>
                    <a:pt x="89" y="100"/>
                  </a:lnTo>
                  <a:lnTo>
                    <a:pt x="102" y="98"/>
                  </a:lnTo>
                  <a:lnTo>
                    <a:pt x="113" y="93"/>
                  </a:lnTo>
                  <a:lnTo>
                    <a:pt x="124" y="93"/>
                  </a:lnTo>
                  <a:lnTo>
                    <a:pt x="134" y="94"/>
                  </a:lnTo>
                  <a:lnTo>
                    <a:pt x="143" y="104"/>
                  </a:lnTo>
                  <a:lnTo>
                    <a:pt x="148" y="113"/>
                  </a:lnTo>
                  <a:lnTo>
                    <a:pt x="158" y="128"/>
                  </a:lnTo>
                  <a:lnTo>
                    <a:pt x="167" y="143"/>
                  </a:lnTo>
                  <a:lnTo>
                    <a:pt x="176" y="160"/>
                  </a:lnTo>
                  <a:lnTo>
                    <a:pt x="184" y="173"/>
                  </a:lnTo>
                  <a:lnTo>
                    <a:pt x="191" y="186"/>
                  </a:lnTo>
                  <a:lnTo>
                    <a:pt x="195" y="195"/>
                  </a:lnTo>
                  <a:lnTo>
                    <a:pt x="199" y="199"/>
                  </a:lnTo>
                  <a:lnTo>
                    <a:pt x="199" y="200"/>
                  </a:lnTo>
                  <a:lnTo>
                    <a:pt x="202" y="210"/>
                  </a:lnTo>
                  <a:lnTo>
                    <a:pt x="202" y="215"/>
                  </a:lnTo>
                  <a:lnTo>
                    <a:pt x="204" y="225"/>
                  </a:lnTo>
                  <a:lnTo>
                    <a:pt x="206" y="234"/>
                  </a:lnTo>
                  <a:lnTo>
                    <a:pt x="208" y="247"/>
                  </a:lnTo>
                  <a:lnTo>
                    <a:pt x="208" y="256"/>
                  </a:lnTo>
                  <a:lnTo>
                    <a:pt x="208" y="264"/>
                  </a:lnTo>
                  <a:lnTo>
                    <a:pt x="208" y="267"/>
                  </a:lnTo>
                  <a:lnTo>
                    <a:pt x="208" y="273"/>
                  </a:lnTo>
                  <a:lnTo>
                    <a:pt x="208" y="277"/>
                  </a:lnTo>
                  <a:lnTo>
                    <a:pt x="208" y="279"/>
                  </a:lnTo>
                  <a:lnTo>
                    <a:pt x="184" y="342"/>
                  </a:lnTo>
                  <a:lnTo>
                    <a:pt x="180" y="342"/>
                  </a:lnTo>
                  <a:lnTo>
                    <a:pt x="178" y="347"/>
                  </a:lnTo>
                  <a:lnTo>
                    <a:pt x="175" y="357"/>
                  </a:lnTo>
                  <a:lnTo>
                    <a:pt x="175" y="373"/>
                  </a:lnTo>
                  <a:lnTo>
                    <a:pt x="173" y="381"/>
                  </a:lnTo>
                  <a:lnTo>
                    <a:pt x="171" y="392"/>
                  </a:lnTo>
                  <a:lnTo>
                    <a:pt x="167" y="403"/>
                  </a:lnTo>
                  <a:lnTo>
                    <a:pt x="163" y="416"/>
                  </a:lnTo>
                  <a:lnTo>
                    <a:pt x="160" y="427"/>
                  </a:lnTo>
                  <a:lnTo>
                    <a:pt x="158" y="438"/>
                  </a:lnTo>
                  <a:lnTo>
                    <a:pt x="158" y="450"/>
                  </a:lnTo>
                  <a:lnTo>
                    <a:pt x="160" y="461"/>
                  </a:lnTo>
                  <a:lnTo>
                    <a:pt x="162" y="470"/>
                  </a:lnTo>
                  <a:lnTo>
                    <a:pt x="167" y="481"/>
                  </a:lnTo>
                  <a:lnTo>
                    <a:pt x="175" y="494"/>
                  </a:lnTo>
                  <a:lnTo>
                    <a:pt x="182" y="509"/>
                  </a:lnTo>
                  <a:lnTo>
                    <a:pt x="188" y="518"/>
                  </a:lnTo>
                  <a:lnTo>
                    <a:pt x="193" y="530"/>
                  </a:lnTo>
                  <a:lnTo>
                    <a:pt x="195" y="537"/>
                  </a:lnTo>
                  <a:lnTo>
                    <a:pt x="199" y="541"/>
                  </a:lnTo>
                  <a:lnTo>
                    <a:pt x="202" y="541"/>
                  </a:lnTo>
                  <a:lnTo>
                    <a:pt x="212" y="546"/>
                  </a:lnTo>
                  <a:lnTo>
                    <a:pt x="221" y="556"/>
                  </a:lnTo>
                  <a:lnTo>
                    <a:pt x="230" y="572"/>
                  </a:lnTo>
                  <a:lnTo>
                    <a:pt x="232" y="580"/>
                  </a:lnTo>
                  <a:lnTo>
                    <a:pt x="234" y="589"/>
                  </a:lnTo>
                  <a:lnTo>
                    <a:pt x="236" y="598"/>
                  </a:lnTo>
                  <a:lnTo>
                    <a:pt x="238" y="608"/>
                  </a:lnTo>
                  <a:lnTo>
                    <a:pt x="238" y="621"/>
                  </a:lnTo>
                  <a:lnTo>
                    <a:pt x="240" y="628"/>
                  </a:lnTo>
                  <a:lnTo>
                    <a:pt x="243" y="636"/>
                  </a:lnTo>
                  <a:lnTo>
                    <a:pt x="243" y="641"/>
                  </a:lnTo>
                  <a:lnTo>
                    <a:pt x="245" y="650"/>
                  </a:lnTo>
                  <a:lnTo>
                    <a:pt x="245" y="662"/>
                  </a:lnTo>
                  <a:lnTo>
                    <a:pt x="247" y="677"/>
                  </a:lnTo>
                  <a:lnTo>
                    <a:pt x="247" y="688"/>
                  </a:lnTo>
                  <a:lnTo>
                    <a:pt x="247" y="701"/>
                  </a:lnTo>
                  <a:lnTo>
                    <a:pt x="247" y="712"/>
                  </a:lnTo>
                  <a:lnTo>
                    <a:pt x="247" y="721"/>
                  </a:lnTo>
                  <a:lnTo>
                    <a:pt x="247" y="734"/>
                  </a:lnTo>
                  <a:lnTo>
                    <a:pt x="247" y="740"/>
                  </a:lnTo>
                  <a:lnTo>
                    <a:pt x="215" y="796"/>
                  </a:lnTo>
                  <a:lnTo>
                    <a:pt x="286" y="779"/>
                  </a:lnTo>
                  <a:lnTo>
                    <a:pt x="288" y="771"/>
                  </a:lnTo>
                  <a:lnTo>
                    <a:pt x="294" y="758"/>
                  </a:lnTo>
                  <a:lnTo>
                    <a:pt x="295" y="749"/>
                  </a:lnTo>
                  <a:lnTo>
                    <a:pt x="299" y="740"/>
                  </a:lnTo>
                  <a:lnTo>
                    <a:pt x="301" y="730"/>
                  </a:lnTo>
                  <a:lnTo>
                    <a:pt x="303" y="723"/>
                  </a:lnTo>
                  <a:lnTo>
                    <a:pt x="303" y="710"/>
                  </a:lnTo>
                  <a:lnTo>
                    <a:pt x="303" y="695"/>
                  </a:lnTo>
                  <a:lnTo>
                    <a:pt x="303" y="678"/>
                  </a:lnTo>
                  <a:lnTo>
                    <a:pt x="303" y="662"/>
                  </a:lnTo>
                  <a:lnTo>
                    <a:pt x="303" y="645"/>
                  </a:lnTo>
                  <a:lnTo>
                    <a:pt x="303" y="632"/>
                  </a:lnTo>
                  <a:lnTo>
                    <a:pt x="303" y="623"/>
                  </a:lnTo>
                  <a:lnTo>
                    <a:pt x="303" y="621"/>
                  </a:lnTo>
                  <a:lnTo>
                    <a:pt x="286" y="572"/>
                  </a:lnTo>
                  <a:lnTo>
                    <a:pt x="295" y="517"/>
                  </a:lnTo>
                  <a:lnTo>
                    <a:pt x="294" y="511"/>
                  </a:lnTo>
                  <a:lnTo>
                    <a:pt x="292" y="500"/>
                  </a:lnTo>
                  <a:lnTo>
                    <a:pt x="294" y="485"/>
                  </a:lnTo>
                  <a:lnTo>
                    <a:pt x="303" y="468"/>
                  </a:lnTo>
                  <a:lnTo>
                    <a:pt x="308" y="459"/>
                  </a:lnTo>
                  <a:lnTo>
                    <a:pt x="318" y="450"/>
                  </a:lnTo>
                  <a:lnTo>
                    <a:pt x="327" y="440"/>
                  </a:lnTo>
                  <a:lnTo>
                    <a:pt x="338" y="431"/>
                  </a:lnTo>
                  <a:lnTo>
                    <a:pt x="348" y="420"/>
                  </a:lnTo>
                  <a:lnTo>
                    <a:pt x="357" y="411"/>
                  </a:lnTo>
                  <a:lnTo>
                    <a:pt x="366" y="399"/>
                  </a:lnTo>
                  <a:lnTo>
                    <a:pt x="374" y="390"/>
                  </a:lnTo>
                  <a:lnTo>
                    <a:pt x="379" y="377"/>
                  </a:lnTo>
                  <a:lnTo>
                    <a:pt x="388" y="370"/>
                  </a:lnTo>
                  <a:lnTo>
                    <a:pt x="398" y="364"/>
                  </a:lnTo>
                  <a:lnTo>
                    <a:pt x="407" y="362"/>
                  </a:lnTo>
                  <a:lnTo>
                    <a:pt x="422" y="359"/>
                  </a:lnTo>
                  <a:lnTo>
                    <a:pt x="429" y="359"/>
                  </a:lnTo>
                  <a:lnTo>
                    <a:pt x="485" y="390"/>
                  </a:lnTo>
                  <a:lnTo>
                    <a:pt x="502" y="349"/>
                  </a:lnTo>
                  <a:lnTo>
                    <a:pt x="478" y="334"/>
                  </a:lnTo>
                  <a:lnTo>
                    <a:pt x="478" y="332"/>
                  </a:lnTo>
                  <a:lnTo>
                    <a:pt x="480" y="331"/>
                  </a:lnTo>
                  <a:lnTo>
                    <a:pt x="478" y="327"/>
                  </a:lnTo>
                  <a:lnTo>
                    <a:pt x="474" y="325"/>
                  </a:lnTo>
                  <a:lnTo>
                    <a:pt x="465" y="321"/>
                  </a:lnTo>
                  <a:lnTo>
                    <a:pt x="454" y="318"/>
                  </a:lnTo>
                  <a:lnTo>
                    <a:pt x="437" y="310"/>
                  </a:lnTo>
                  <a:lnTo>
                    <a:pt x="426" y="305"/>
                  </a:lnTo>
                  <a:lnTo>
                    <a:pt x="415" y="297"/>
                  </a:lnTo>
                  <a:lnTo>
                    <a:pt x="407" y="292"/>
                  </a:lnTo>
                  <a:lnTo>
                    <a:pt x="394" y="282"/>
                  </a:lnTo>
                  <a:lnTo>
                    <a:pt x="390" y="279"/>
                  </a:lnTo>
                  <a:lnTo>
                    <a:pt x="398" y="238"/>
                  </a:lnTo>
                  <a:lnTo>
                    <a:pt x="422" y="223"/>
                  </a:lnTo>
                  <a:lnTo>
                    <a:pt x="428" y="223"/>
                  </a:lnTo>
                  <a:lnTo>
                    <a:pt x="442" y="225"/>
                  </a:lnTo>
                  <a:lnTo>
                    <a:pt x="461" y="232"/>
                  </a:lnTo>
                  <a:lnTo>
                    <a:pt x="478" y="247"/>
                  </a:lnTo>
                  <a:lnTo>
                    <a:pt x="487" y="264"/>
                  </a:lnTo>
                  <a:lnTo>
                    <a:pt x="494" y="282"/>
                  </a:lnTo>
                  <a:lnTo>
                    <a:pt x="500" y="295"/>
                  </a:lnTo>
                  <a:lnTo>
                    <a:pt x="502" y="303"/>
                  </a:lnTo>
                  <a:lnTo>
                    <a:pt x="509" y="306"/>
                  </a:lnTo>
                  <a:lnTo>
                    <a:pt x="526" y="312"/>
                  </a:lnTo>
                  <a:lnTo>
                    <a:pt x="534" y="312"/>
                  </a:lnTo>
                  <a:lnTo>
                    <a:pt x="541" y="310"/>
                  </a:lnTo>
                  <a:lnTo>
                    <a:pt x="543" y="305"/>
                  </a:lnTo>
                  <a:lnTo>
                    <a:pt x="541" y="293"/>
                  </a:lnTo>
                  <a:lnTo>
                    <a:pt x="534" y="277"/>
                  </a:lnTo>
                  <a:lnTo>
                    <a:pt x="528" y="264"/>
                  </a:lnTo>
                  <a:lnTo>
                    <a:pt x="522" y="251"/>
                  </a:lnTo>
                  <a:lnTo>
                    <a:pt x="519" y="241"/>
                  </a:lnTo>
                  <a:lnTo>
                    <a:pt x="515" y="226"/>
                  </a:lnTo>
                  <a:lnTo>
                    <a:pt x="526" y="230"/>
                  </a:lnTo>
                  <a:lnTo>
                    <a:pt x="539" y="239"/>
                  </a:lnTo>
                  <a:lnTo>
                    <a:pt x="548" y="249"/>
                  </a:lnTo>
                  <a:lnTo>
                    <a:pt x="552" y="253"/>
                  </a:lnTo>
                  <a:lnTo>
                    <a:pt x="558" y="258"/>
                  </a:lnTo>
                  <a:lnTo>
                    <a:pt x="563" y="266"/>
                  </a:lnTo>
                  <a:lnTo>
                    <a:pt x="573" y="279"/>
                  </a:lnTo>
                  <a:lnTo>
                    <a:pt x="580" y="288"/>
                  </a:lnTo>
                  <a:lnTo>
                    <a:pt x="589" y="295"/>
                  </a:lnTo>
                  <a:lnTo>
                    <a:pt x="599" y="301"/>
                  </a:lnTo>
                  <a:lnTo>
                    <a:pt x="610" y="308"/>
                  </a:lnTo>
                  <a:lnTo>
                    <a:pt x="619" y="312"/>
                  </a:lnTo>
                  <a:lnTo>
                    <a:pt x="628" y="318"/>
                  </a:lnTo>
                  <a:lnTo>
                    <a:pt x="640" y="325"/>
                  </a:lnTo>
                  <a:lnTo>
                    <a:pt x="653" y="334"/>
                  </a:lnTo>
                  <a:lnTo>
                    <a:pt x="662" y="344"/>
                  </a:lnTo>
                  <a:lnTo>
                    <a:pt x="673" y="355"/>
                  </a:lnTo>
                  <a:lnTo>
                    <a:pt x="684" y="368"/>
                  </a:lnTo>
                  <a:lnTo>
                    <a:pt x="695" y="383"/>
                  </a:lnTo>
                  <a:lnTo>
                    <a:pt x="703" y="392"/>
                  </a:lnTo>
                  <a:lnTo>
                    <a:pt x="714" y="403"/>
                  </a:lnTo>
                  <a:lnTo>
                    <a:pt x="721" y="411"/>
                  </a:lnTo>
                  <a:lnTo>
                    <a:pt x="733" y="414"/>
                  </a:lnTo>
                  <a:lnTo>
                    <a:pt x="747" y="414"/>
                  </a:lnTo>
                  <a:lnTo>
                    <a:pt x="764" y="414"/>
                  </a:lnTo>
                  <a:lnTo>
                    <a:pt x="774" y="414"/>
                  </a:lnTo>
                  <a:lnTo>
                    <a:pt x="779" y="414"/>
                  </a:lnTo>
                  <a:lnTo>
                    <a:pt x="781" y="414"/>
                  </a:lnTo>
                  <a:lnTo>
                    <a:pt x="788" y="418"/>
                  </a:lnTo>
                  <a:lnTo>
                    <a:pt x="794" y="420"/>
                  </a:lnTo>
                  <a:lnTo>
                    <a:pt x="800" y="425"/>
                  </a:lnTo>
                  <a:lnTo>
                    <a:pt x="805" y="433"/>
                  </a:lnTo>
                  <a:lnTo>
                    <a:pt x="813" y="446"/>
                  </a:lnTo>
                  <a:lnTo>
                    <a:pt x="818" y="457"/>
                  </a:lnTo>
                  <a:lnTo>
                    <a:pt x="831" y="472"/>
                  </a:lnTo>
                  <a:lnTo>
                    <a:pt x="844" y="485"/>
                  </a:lnTo>
                  <a:lnTo>
                    <a:pt x="861" y="500"/>
                  </a:lnTo>
                  <a:lnTo>
                    <a:pt x="874" y="511"/>
                  </a:lnTo>
                  <a:lnTo>
                    <a:pt x="887" y="522"/>
                  </a:lnTo>
                  <a:lnTo>
                    <a:pt x="896" y="530"/>
                  </a:lnTo>
                  <a:lnTo>
                    <a:pt x="900" y="533"/>
                  </a:lnTo>
                  <a:close/>
                </a:path>
              </a:pathLst>
            </a:custGeom>
            <a:solidFill>
              <a:srgbClr val="00F5EB"/>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7" name="Freeform 13"/>
            <p:cNvSpPr>
              <a:spLocks/>
            </p:cNvSpPr>
            <p:nvPr/>
          </p:nvSpPr>
          <p:spPr bwMode="auto">
            <a:xfrm>
              <a:off x="2969" y="1719"/>
              <a:ext cx="138" cy="65"/>
            </a:xfrm>
            <a:custGeom>
              <a:avLst/>
              <a:gdLst/>
              <a:ahLst/>
              <a:cxnLst>
                <a:cxn ang="0">
                  <a:pos x="99" y="10"/>
                </a:cxn>
                <a:cxn ang="0">
                  <a:pos x="99" y="6"/>
                </a:cxn>
                <a:cxn ang="0">
                  <a:pos x="97" y="4"/>
                </a:cxn>
                <a:cxn ang="0">
                  <a:pos x="92" y="2"/>
                </a:cxn>
                <a:cxn ang="0">
                  <a:pos x="88" y="0"/>
                </a:cxn>
                <a:cxn ang="0">
                  <a:pos x="79" y="0"/>
                </a:cxn>
                <a:cxn ang="0">
                  <a:pos x="67" y="0"/>
                </a:cxn>
                <a:cxn ang="0">
                  <a:pos x="53" y="0"/>
                </a:cxn>
                <a:cxn ang="0">
                  <a:pos x="41" y="0"/>
                </a:cxn>
                <a:cxn ang="0">
                  <a:pos x="32" y="0"/>
                </a:cxn>
                <a:cxn ang="0">
                  <a:pos x="26" y="0"/>
                </a:cxn>
                <a:cxn ang="0">
                  <a:pos x="19" y="0"/>
                </a:cxn>
                <a:cxn ang="0">
                  <a:pos x="13" y="6"/>
                </a:cxn>
                <a:cxn ang="0">
                  <a:pos x="6" y="24"/>
                </a:cxn>
                <a:cxn ang="0">
                  <a:pos x="0" y="39"/>
                </a:cxn>
                <a:cxn ang="0">
                  <a:pos x="12" y="49"/>
                </a:cxn>
                <a:cxn ang="0">
                  <a:pos x="25" y="47"/>
                </a:cxn>
                <a:cxn ang="0">
                  <a:pos x="34" y="45"/>
                </a:cxn>
                <a:cxn ang="0">
                  <a:pos x="43" y="45"/>
                </a:cxn>
                <a:cxn ang="0">
                  <a:pos x="58" y="49"/>
                </a:cxn>
                <a:cxn ang="0">
                  <a:pos x="71" y="54"/>
                </a:cxn>
                <a:cxn ang="0">
                  <a:pos x="82" y="60"/>
                </a:cxn>
                <a:cxn ang="0">
                  <a:pos x="88" y="62"/>
                </a:cxn>
                <a:cxn ang="0">
                  <a:pos x="90" y="65"/>
                </a:cxn>
                <a:cxn ang="0">
                  <a:pos x="138" y="65"/>
                </a:cxn>
                <a:cxn ang="0">
                  <a:pos x="138" y="24"/>
                </a:cxn>
                <a:cxn ang="0">
                  <a:pos x="99" y="10"/>
                </a:cxn>
              </a:cxnLst>
              <a:rect l="0" t="0" r="r" b="b"/>
              <a:pathLst>
                <a:path w="138" h="65">
                  <a:moveTo>
                    <a:pt x="99" y="10"/>
                  </a:moveTo>
                  <a:lnTo>
                    <a:pt x="99" y="6"/>
                  </a:lnTo>
                  <a:lnTo>
                    <a:pt x="97" y="4"/>
                  </a:lnTo>
                  <a:lnTo>
                    <a:pt x="92" y="2"/>
                  </a:lnTo>
                  <a:lnTo>
                    <a:pt x="88" y="0"/>
                  </a:lnTo>
                  <a:lnTo>
                    <a:pt x="79" y="0"/>
                  </a:lnTo>
                  <a:lnTo>
                    <a:pt x="67" y="0"/>
                  </a:lnTo>
                  <a:lnTo>
                    <a:pt x="53" y="0"/>
                  </a:lnTo>
                  <a:lnTo>
                    <a:pt x="41" y="0"/>
                  </a:lnTo>
                  <a:lnTo>
                    <a:pt x="32" y="0"/>
                  </a:lnTo>
                  <a:lnTo>
                    <a:pt x="26" y="0"/>
                  </a:lnTo>
                  <a:lnTo>
                    <a:pt x="19" y="0"/>
                  </a:lnTo>
                  <a:lnTo>
                    <a:pt x="13" y="6"/>
                  </a:lnTo>
                  <a:lnTo>
                    <a:pt x="6" y="24"/>
                  </a:lnTo>
                  <a:lnTo>
                    <a:pt x="0" y="39"/>
                  </a:lnTo>
                  <a:lnTo>
                    <a:pt x="12" y="49"/>
                  </a:lnTo>
                  <a:lnTo>
                    <a:pt x="25" y="47"/>
                  </a:lnTo>
                  <a:lnTo>
                    <a:pt x="34" y="45"/>
                  </a:lnTo>
                  <a:lnTo>
                    <a:pt x="43" y="45"/>
                  </a:lnTo>
                  <a:lnTo>
                    <a:pt x="58" y="49"/>
                  </a:lnTo>
                  <a:lnTo>
                    <a:pt x="71" y="54"/>
                  </a:lnTo>
                  <a:lnTo>
                    <a:pt x="82" y="60"/>
                  </a:lnTo>
                  <a:lnTo>
                    <a:pt x="88" y="62"/>
                  </a:lnTo>
                  <a:lnTo>
                    <a:pt x="90" y="65"/>
                  </a:lnTo>
                  <a:lnTo>
                    <a:pt x="138" y="65"/>
                  </a:lnTo>
                  <a:lnTo>
                    <a:pt x="138" y="24"/>
                  </a:lnTo>
                  <a:lnTo>
                    <a:pt x="99" y="10"/>
                  </a:lnTo>
                  <a:close/>
                </a:path>
              </a:pathLst>
            </a:custGeom>
            <a:solidFill>
              <a:srgbClr val="00F5EB"/>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8" name="Freeform 14"/>
            <p:cNvSpPr>
              <a:spLocks/>
            </p:cNvSpPr>
            <p:nvPr/>
          </p:nvSpPr>
          <p:spPr bwMode="auto">
            <a:xfrm>
              <a:off x="2995" y="1823"/>
              <a:ext cx="41" cy="80"/>
            </a:xfrm>
            <a:custGeom>
              <a:avLst/>
              <a:gdLst/>
              <a:ahLst/>
              <a:cxnLst>
                <a:cxn ang="0">
                  <a:pos x="0" y="0"/>
                </a:cxn>
                <a:cxn ang="0">
                  <a:pos x="4" y="0"/>
                </a:cxn>
                <a:cxn ang="0">
                  <a:pos x="13" y="6"/>
                </a:cxn>
                <a:cxn ang="0">
                  <a:pos x="23" y="15"/>
                </a:cxn>
                <a:cxn ang="0">
                  <a:pos x="32" y="32"/>
                </a:cxn>
                <a:cxn ang="0">
                  <a:pos x="36" y="49"/>
                </a:cxn>
                <a:cxn ang="0">
                  <a:pos x="40" y="64"/>
                </a:cxn>
                <a:cxn ang="0">
                  <a:pos x="40" y="75"/>
                </a:cxn>
                <a:cxn ang="0">
                  <a:pos x="41" y="80"/>
                </a:cxn>
                <a:cxn ang="0">
                  <a:pos x="0" y="0"/>
                </a:cxn>
              </a:cxnLst>
              <a:rect l="0" t="0" r="r" b="b"/>
              <a:pathLst>
                <a:path w="41" h="80">
                  <a:moveTo>
                    <a:pt x="0" y="0"/>
                  </a:moveTo>
                  <a:lnTo>
                    <a:pt x="4" y="0"/>
                  </a:lnTo>
                  <a:lnTo>
                    <a:pt x="13" y="6"/>
                  </a:lnTo>
                  <a:lnTo>
                    <a:pt x="23" y="15"/>
                  </a:lnTo>
                  <a:lnTo>
                    <a:pt x="32" y="32"/>
                  </a:lnTo>
                  <a:lnTo>
                    <a:pt x="36" y="49"/>
                  </a:lnTo>
                  <a:lnTo>
                    <a:pt x="40" y="64"/>
                  </a:lnTo>
                  <a:lnTo>
                    <a:pt x="40" y="75"/>
                  </a:lnTo>
                  <a:lnTo>
                    <a:pt x="41" y="80"/>
                  </a:lnTo>
                  <a:lnTo>
                    <a:pt x="0" y="0"/>
                  </a:lnTo>
                  <a:close/>
                </a:path>
              </a:pathLst>
            </a:custGeom>
            <a:solidFill>
              <a:srgbClr val="00F5EB"/>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9" name="Freeform 15"/>
            <p:cNvSpPr>
              <a:spLocks/>
            </p:cNvSpPr>
            <p:nvPr/>
          </p:nvSpPr>
          <p:spPr bwMode="auto">
            <a:xfrm>
              <a:off x="2631" y="1697"/>
              <a:ext cx="46" cy="39"/>
            </a:xfrm>
            <a:custGeom>
              <a:avLst/>
              <a:gdLst/>
              <a:ahLst/>
              <a:cxnLst>
                <a:cxn ang="0">
                  <a:pos x="39" y="0"/>
                </a:cxn>
                <a:cxn ang="0">
                  <a:pos x="0" y="32"/>
                </a:cxn>
                <a:cxn ang="0">
                  <a:pos x="46" y="39"/>
                </a:cxn>
                <a:cxn ang="0">
                  <a:pos x="39" y="0"/>
                </a:cxn>
              </a:cxnLst>
              <a:rect l="0" t="0" r="r" b="b"/>
              <a:pathLst>
                <a:path w="46" h="39">
                  <a:moveTo>
                    <a:pt x="39" y="0"/>
                  </a:moveTo>
                  <a:lnTo>
                    <a:pt x="0" y="32"/>
                  </a:lnTo>
                  <a:lnTo>
                    <a:pt x="46" y="39"/>
                  </a:lnTo>
                  <a:lnTo>
                    <a:pt x="39" y="0"/>
                  </a:lnTo>
                  <a:close/>
                </a:path>
              </a:pathLst>
            </a:custGeom>
            <a:solidFill>
              <a:srgbClr val="00F5EB"/>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0" name="Freeform 16"/>
            <p:cNvSpPr>
              <a:spLocks/>
            </p:cNvSpPr>
            <p:nvPr/>
          </p:nvSpPr>
          <p:spPr bwMode="auto">
            <a:xfrm>
              <a:off x="1978" y="1171"/>
              <a:ext cx="1282" cy="1805"/>
            </a:xfrm>
            <a:custGeom>
              <a:avLst/>
              <a:gdLst/>
              <a:ahLst/>
              <a:cxnLst>
                <a:cxn ang="0">
                  <a:pos x="37" y="565"/>
                </a:cxn>
                <a:cxn ang="0">
                  <a:pos x="72" y="1067"/>
                </a:cxn>
                <a:cxn ang="0">
                  <a:pos x="149" y="1032"/>
                </a:cxn>
                <a:cxn ang="0">
                  <a:pos x="171" y="1125"/>
                </a:cxn>
                <a:cxn ang="0">
                  <a:pos x="212" y="1212"/>
                </a:cxn>
                <a:cxn ang="0">
                  <a:pos x="255" y="1272"/>
                </a:cxn>
                <a:cxn ang="0">
                  <a:pos x="303" y="1331"/>
                </a:cxn>
                <a:cxn ang="0">
                  <a:pos x="361" y="1402"/>
                </a:cxn>
                <a:cxn ang="0">
                  <a:pos x="430" y="1447"/>
                </a:cxn>
                <a:cxn ang="0">
                  <a:pos x="511" y="1500"/>
                </a:cxn>
                <a:cxn ang="0">
                  <a:pos x="573" y="1536"/>
                </a:cxn>
                <a:cxn ang="0">
                  <a:pos x="597" y="1558"/>
                </a:cxn>
                <a:cxn ang="0">
                  <a:pos x="632" y="1634"/>
                </a:cxn>
                <a:cxn ang="0">
                  <a:pos x="733" y="1666"/>
                </a:cxn>
                <a:cxn ang="0">
                  <a:pos x="813" y="1670"/>
                </a:cxn>
                <a:cxn ang="0">
                  <a:pos x="936" y="1742"/>
                </a:cxn>
                <a:cxn ang="0">
                  <a:pos x="1032" y="1805"/>
                </a:cxn>
                <a:cxn ang="0">
                  <a:pos x="1272" y="1746"/>
                </a:cxn>
                <a:cxn ang="0">
                  <a:pos x="1226" y="1662"/>
                </a:cxn>
                <a:cxn ang="0">
                  <a:pos x="1239" y="1545"/>
                </a:cxn>
                <a:cxn ang="0">
                  <a:pos x="1246" y="1428"/>
                </a:cxn>
                <a:cxn ang="0">
                  <a:pos x="1282" y="1327"/>
                </a:cxn>
                <a:cxn ang="0">
                  <a:pos x="1176" y="1294"/>
                </a:cxn>
                <a:cxn ang="0">
                  <a:pos x="1110" y="1264"/>
                </a:cxn>
                <a:cxn ang="0">
                  <a:pos x="1004" y="1292"/>
                </a:cxn>
                <a:cxn ang="0">
                  <a:pos x="867" y="1402"/>
                </a:cxn>
                <a:cxn ang="0">
                  <a:pos x="740" y="1439"/>
                </a:cxn>
                <a:cxn ang="0">
                  <a:pos x="629" y="1474"/>
                </a:cxn>
                <a:cxn ang="0">
                  <a:pos x="439" y="1417"/>
                </a:cxn>
                <a:cxn ang="0">
                  <a:pos x="351" y="1327"/>
                </a:cxn>
                <a:cxn ang="0">
                  <a:pos x="285" y="1244"/>
                </a:cxn>
                <a:cxn ang="0">
                  <a:pos x="206" y="1058"/>
                </a:cxn>
                <a:cxn ang="0">
                  <a:pos x="221" y="1008"/>
                </a:cxn>
                <a:cxn ang="0">
                  <a:pos x="309" y="987"/>
                </a:cxn>
                <a:cxn ang="0">
                  <a:pos x="381" y="1050"/>
                </a:cxn>
                <a:cxn ang="0">
                  <a:pos x="400" y="980"/>
                </a:cxn>
                <a:cxn ang="0">
                  <a:pos x="413" y="924"/>
                </a:cxn>
                <a:cxn ang="0">
                  <a:pos x="439" y="846"/>
                </a:cxn>
                <a:cxn ang="0">
                  <a:pos x="446" y="762"/>
                </a:cxn>
                <a:cxn ang="0">
                  <a:pos x="437" y="695"/>
                </a:cxn>
                <a:cxn ang="0">
                  <a:pos x="463" y="585"/>
                </a:cxn>
                <a:cxn ang="0">
                  <a:pos x="556" y="541"/>
                </a:cxn>
                <a:cxn ang="0">
                  <a:pos x="556" y="466"/>
                </a:cxn>
                <a:cxn ang="0">
                  <a:pos x="610" y="446"/>
                </a:cxn>
                <a:cxn ang="0">
                  <a:pos x="560" y="392"/>
                </a:cxn>
                <a:cxn ang="0">
                  <a:pos x="484" y="398"/>
                </a:cxn>
                <a:cxn ang="0">
                  <a:pos x="424" y="465"/>
                </a:cxn>
                <a:cxn ang="0">
                  <a:pos x="372" y="537"/>
                </a:cxn>
                <a:cxn ang="0">
                  <a:pos x="333" y="597"/>
                </a:cxn>
                <a:cxn ang="0">
                  <a:pos x="275" y="600"/>
                </a:cxn>
                <a:cxn ang="0">
                  <a:pos x="294" y="526"/>
                </a:cxn>
                <a:cxn ang="0">
                  <a:pos x="422" y="347"/>
                </a:cxn>
                <a:cxn ang="0">
                  <a:pos x="489" y="293"/>
                </a:cxn>
                <a:cxn ang="0">
                  <a:pos x="480" y="238"/>
                </a:cxn>
                <a:cxn ang="0">
                  <a:pos x="524" y="48"/>
                </a:cxn>
              </a:cxnLst>
              <a:rect l="0" t="0" r="r" b="b"/>
              <a:pathLst>
                <a:path w="1282" h="1805">
                  <a:moveTo>
                    <a:pt x="524" y="0"/>
                  </a:moveTo>
                  <a:lnTo>
                    <a:pt x="497" y="13"/>
                  </a:lnTo>
                  <a:lnTo>
                    <a:pt x="424" y="54"/>
                  </a:lnTo>
                  <a:lnTo>
                    <a:pt x="324" y="128"/>
                  </a:lnTo>
                  <a:lnTo>
                    <a:pt x="216" y="236"/>
                  </a:lnTo>
                  <a:lnTo>
                    <a:pt x="113" y="381"/>
                  </a:lnTo>
                  <a:lnTo>
                    <a:pt x="37" y="565"/>
                  </a:lnTo>
                  <a:lnTo>
                    <a:pt x="0" y="792"/>
                  </a:lnTo>
                  <a:lnTo>
                    <a:pt x="24" y="1065"/>
                  </a:lnTo>
                  <a:lnTo>
                    <a:pt x="30" y="1067"/>
                  </a:lnTo>
                  <a:lnTo>
                    <a:pt x="37" y="1069"/>
                  </a:lnTo>
                  <a:lnTo>
                    <a:pt x="48" y="1071"/>
                  </a:lnTo>
                  <a:lnTo>
                    <a:pt x="59" y="1069"/>
                  </a:lnTo>
                  <a:lnTo>
                    <a:pt x="72" y="1067"/>
                  </a:lnTo>
                  <a:lnTo>
                    <a:pt x="85" y="1062"/>
                  </a:lnTo>
                  <a:lnTo>
                    <a:pt x="102" y="1050"/>
                  </a:lnTo>
                  <a:lnTo>
                    <a:pt x="115" y="1035"/>
                  </a:lnTo>
                  <a:lnTo>
                    <a:pt x="126" y="1028"/>
                  </a:lnTo>
                  <a:lnTo>
                    <a:pt x="136" y="1024"/>
                  </a:lnTo>
                  <a:lnTo>
                    <a:pt x="145" y="1028"/>
                  </a:lnTo>
                  <a:lnTo>
                    <a:pt x="149" y="1032"/>
                  </a:lnTo>
                  <a:lnTo>
                    <a:pt x="154" y="1043"/>
                  </a:lnTo>
                  <a:lnTo>
                    <a:pt x="156" y="1056"/>
                  </a:lnTo>
                  <a:lnTo>
                    <a:pt x="158" y="1075"/>
                  </a:lnTo>
                  <a:lnTo>
                    <a:pt x="158" y="1088"/>
                  </a:lnTo>
                  <a:lnTo>
                    <a:pt x="162" y="1102"/>
                  </a:lnTo>
                  <a:lnTo>
                    <a:pt x="165" y="1114"/>
                  </a:lnTo>
                  <a:lnTo>
                    <a:pt x="171" y="1125"/>
                  </a:lnTo>
                  <a:lnTo>
                    <a:pt x="177" y="1134"/>
                  </a:lnTo>
                  <a:lnTo>
                    <a:pt x="184" y="1145"/>
                  </a:lnTo>
                  <a:lnTo>
                    <a:pt x="191" y="1158"/>
                  </a:lnTo>
                  <a:lnTo>
                    <a:pt x="199" y="1177"/>
                  </a:lnTo>
                  <a:lnTo>
                    <a:pt x="203" y="1192"/>
                  </a:lnTo>
                  <a:lnTo>
                    <a:pt x="208" y="1205"/>
                  </a:lnTo>
                  <a:lnTo>
                    <a:pt x="212" y="1212"/>
                  </a:lnTo>
                  <a:lnTo>
                    <a:pt x="218" y="1221"/>
                  </a:lnTo>
                  <a:lnTo>
                    <a:pt x="227" y="1233"/>
                  </a:lnTo>
                  <a:lnTo>
                    <a:pt x="238" y="1249"/>
                  </a:lnTo>
                  <a:lnTo>
                    <a:pt x="245" y="1261"/>
                  </a:lnTo>
                  <a:lnTo>
                    <a:pt x="251" y="1268"/>
                  </a:lnTo>
                  <a:lnTo>
                    <a:pt x="253" y="1270"/>
                  </a:lnTo>
                  <a:lnTo>
                    <a:pt x="255" y="1272"/>
                  </a:lnTo>
                  <a:lnTo>
                    <a:pt x="251" y="1266"/>
                  </a:lnTo>
                  <a:lnTo>
                    <a:pt x="251" y="1262"/>
                  </a:lnTo>
                  <a:lnTo>
                    <a:pt x="257" y="1268"/>
                  </a:lnTo>
                  <a:lnTo>
                    <a:pt x="264" y="1277"/>
                  </a:lnTo>
                  <a:lnTo>
                    <a:pt x="279" y="1296"/>
                  </a:lnTo>
                  <a:lnTo>
                    <a:pt x="290" y="1313"/>
                  </a:lnTo>
                  <a:lnTo>
                    <a:pt x="303" y="1331"/>
                  </a:lnTo>
                  <a:lnTo>
                    <a:pt x="314" y="1342"/>
                  </a:lnTo>
                  <a:lnTo>
                    <a:pt x="324" y="1355"/>
                  </a:lnTo>
                  <a:lnTo>
                    <a:pt x="337" y="1370"/>
                  </a:lnTo>
                  <a:lnTo>
                    <a:pt x="342" y="1376"/>
                  </a:lnTo>
                  <a:lnTo>
                    <a:pt x="346" y="1383"/>
                  </a:lnTo>
                  <a:lnTo>
                    <a:pt x="351" y="1391"/>
                  </a:lnTo>
                  <a:lnTo>
                    <a:pt x="361" y="1402"/>
                  </a:lnTo>
                  <a:lnTo>
                    <a:pt x="370" y="1411"/>
                  </a:lnTo>
                  <a:lnTo>
                    <a:pt x="381" y="1422"/>
                  </a:lnTo>
                  <a:lnTo>
                    <a:pt x="392" y="1430"/>
                  </a:lnTo>
                  <a:lnTo>
                    <a:pt x="405" y="1439"/>
                  </a:lnTo>
                  <a:lnTo>
                    <a:pt x="415" y="1443"/>
                  </a:lnTo>
                  <a:lnTo>
                    <a:pt x="422" y="1445"/>
                  </a:lnTo>
                  <a:lnTo>
                    <a:pt x="430" y="1447"/>
                  </a:lnTo>
                  <a:lnTo>
                    <a:pt x="439" y="1450"/>
                  </a:lnTo>
                  <a:lnTo>
                    <a:pt x="444" y="1450"/>
                  </a:lnTo>
                  <a:lnTo>
                    <a:pt x="456" y="1458"/>
                  </a:lnTo>
                  <a:lnTo>
                    <a:pt x="467" y="1465"/>
                  </a:lnTo>
                  <a:lnTo>
                    <a:pt x="485" y="1480"/>
                  </a:lnTo>
                  <a:lnTo>
                    <a:pt x="498" y="1491"/>
                  </a:lnTo>
                  <a:lnTo>
                    <a:pt x="511" y="1500"/>
                  </a:lnTo>
                  <a:lnTo>
                    <a:pt x="521" y="1508"/>
                  </a:lnTo>
                  <a:lnTo>
                    <a:pt x="530" y="1515"/>
                  </a:lnTo>
                  <a:lnTo>
                    <a:pt x="536" y="1519"/>
                  </a:lnTo>
                  <a:lnTo>
                    <a:pt x="545" y="1525"/>
                  </a:lnTo>
                  <a:lnTo>
                    <a:pt x="552" y="1528"/>
                  </a:lnTo>
                  <a:lnTo>
                    <a:pt x="565" y="1534"/>
                  </a:lnTo>
                  <a:lnTo>
                    <a:pt x="573" y="1536"/>
                  </a:lnTo>
                  <a:lnTo>
                    <a:pt x="575" y="1532"/>
                  </a:lnTo>
                  <a:lnTo>
                    <a:pt x="575" y="1526"/>
                  </a:lnTo>
                  <a:lnTo>
                    <a:pt x="575" y="1523"/>
                  </a:lnTo>
                  <a:lnTo>
                    <a:pt x="573" y="1519"/>
                  </a:lnTo>
                  <a:lnTo>
                    <a:pt x="575" y="1523"/>
                  </a:lnTo>
                  <a:lnTo>
                    <a:pt x="582" y="1534"/>
                  </a:lnTo>
                  <a:lnTo>
                    <a:pt x="597" y="1558"/>
                  </a:lnTo>
                  <a:lnTo>
                    <a:pt x="610" y="1580"/>
                  </a:lnTo>
                  <a:lnTo>
                    <a:pt x="618" y="1599"/>
                  </a:lnTo>
                  <a:lnTo>
                    <a:pt x="621" y="1612"/>
                  </a:lnTo>
                  <a:lnTo>
                    <a:pt x="625" y="1619"/>
                  </a:lnTo>
                  <a:lnTo>
                    <a:pt x="625" y="1623"/>
                  </a:lnTo>
                  <a:lnTo>
                    <a:pt x="629" y="1629"/>
                  </a:lnTo>
                  <a:lnTo>
                    <a:pt x="632" y="1634"/>
                  </a:lnTo>
                  <a:lnTo>
                    <a:pt x="644" y="1646"/>
                  </a:lnTo>
                  <a:lnTo>
                    <a:pt x="655" y="1653"/>
                  </a:lnTo>
                  <a:lnTo>
                    <a:pt x="670" y="1660"/>
                  </a:lnTo>
                  <a:lnTo>
                    <a:pt x="686" y="1662"/>
                  </a:lnTo>
                  <a:lnTo>
                    <a:pt x="703" y="1666"/>
                  </a:lnTo>
                  <a:lnTo>
                    <a:pt x="718" y="1666"/>
                  </a:lnTo>
                  <a:lnTo>
                    <a:pt x="733" y="1666"/>
                  </a:lnTo>
                  <a:lnTo>
                    <a:pt x="748" y="1666"/>
                  </a:lnTo>
                  <a:lnTo>
                    <a:pt x="763" y="1670"/>
                  </a:lnTo>
                  <a:lnTo>
                    <a:pt x="772" y="1670"/>
                  </a:lnTo>
                  <a:lnTo>
                    <a:pt x="783" y="1670"/>
                  </a:lnTo>
                  <a:lnTo>
                    <a:pt x="792" y="1670"/>
                  </a:lnTo>
                  <a:lnTo>
                    <a:pt x="804" y="1670"/>
                  </a:lnTo>
                  <a:lnTo>
                    <a:pt x="813" y="1670"/>
                  </a:lnTo>
                  <a:lnTo>
                    <a:pt x="824" y="1673"/>
                  </a:lnTo>
                  <a:lnTo>
                    <a:pt x="835" y="1681"/>
                  </a:lnTo>
                  <a:lnTo>
                    <a:pt x="850" y="1694"/>
                  </a:lnTo>
                  <a:lnTo>
                    <a:pt x="867" y="1707"/>
                  </a:lnTo>
                  <a:lnTo>
                    <a:pt x="889" y="1720"/>
                  </a:lnTo>
                  <a:lnTo>
                    <a:pt x="911" y="1731"/>
                  </a:lnTo>
                  <a:lnTo>
                    <a:pt x="936" y="1742"/>
                  </a:lnTo>
                  <a:lnTo>
                    <a:pt x="956" y="1750"/>
                  </a:lnTo>
                  <a:lnTo>
                    <a:pt x="975" y="1757"/>
                  </a:lnTo>
                  <a:lnTo>
                    <a:pt x="988" y="1761"/>
                  </a:lnTo>
                  <a:lnTo>
                    <a:pt x="993" y="1765"/>
                  </a:lnTo>
                  <a:lnTo>
                    <a:pt x="1003" y="1805"/>
                  </a:lnTo>
                  <a:lnTo>
                    <a:pt x="1010" y="1805"/>
                  </a:lnTo>
                  <a:lnTo>
                    <a:pt x="1032" y="1805"/>
                  </a:lnTo>
                  <a:lnTo>
                    <a:pt x="1064" y="1804"/>
                  </a:lnTo>
                  <a:lnTo>
                    <a:pt x="1105" y="1802"/>
                  </a:lnTo>
                  <a:lnTo>
                    <a:pt x="1146" y="1796"/>
                  </a:lnTo>
                  <a:lnTo>
                    <a:pt x="1189" y="1791"/>
                  </a:lnTo>
                  <a:lnTo>
                    <a:pt x="1226" y="1779"/>
                  </a:lnTo>
                  <a:lnTo>
                    <a:pt x="1257" y="1765"/>
                  </a:lnTo>
                  <a:lnTo>
                    <a:pt x="1272" y="1746"/>
                  </a:lnTo>
                  <a:lnTo>
                    <a:pt x="1278" y="1735"/>
                  </a:lnTo>
                  <a:lnTo>
                    <a:pt x="1274" y="1722"/>
                  </a:lnTo>
                  <a:lnTo>
                    <a:pt x="1265" y="1712"/>
                  </a:lnTo>
                  <a:lnTo>
                    <a:pt x="1250" y="1701"/>
                  </a:lnTo>
                  <a:lnTo>
                    <a:pt x="1239" y="1690"/>
                  </a:lnTo>
                  <a:lnTo>
                    <a:pt x="1230" y="1677"/>
                  </a:lnTo>
                  <a:lnTo>
                    <a:pt x="1226" y="1662"/>
                  </a:lnTo>
                  <a:lnTo>
                    <a:pt x="1226" y="1644"/>
                  </a:lnTo>
                  <a:lnTo>
                    <a:pt x="1228" y="1627"/>
                  </a:lnTo>
                  <a:lnTo>
                    <a:pt x="1230" y="1612"/>
                  </a:lnTo>
                  <a:lnTo>
                    <a:pt x="1233" y="1597"/>
                  </a:lnTo>
                  <a:lnTo>
                    <a:pt x="1235" y="1580"/>
                  </a:lnTo>
                  <a:lnTo>
                    <a:pt x="1237" y="1564"/>
                  </a:lnTo>
                  <a:lnTo>
                    <a:pt x="1239" y="1545"/>
                  </a:lnTo>
                  <a:lnTo>
                    <a:pt x="1241" y="1526"/>
                  </a:lnTo>
                  <a:lnTo>
                    <a:pt x="1241" y="1504"/>
                  </a:lnTo>
                  <a:lnTo>
                    <a:pt x="1241" y="1487"/>
                  </a:lnTo>
                  <a:lnTo>
                    <a:pt x="1241" y="1469"/>
                  </a:lnTo>
                  <a:lnTo>
                    <a:pt x="1243" y="1454"/>
                  </a:lnTo>
                  <a:lnTo>
                    <a:pt x="1243" y="1439"/>
                  </a:lnTo>
                  <a:lnTo>
                    <a:pt x="1246" y="1428"/>
                  </a:lnTo>
                  <a:lnTo>
                    <a:pt x="1250" y="1415"/>
                  </a:lnTo>
                  <a:lnTo>
                    <a:pt x="1257" y="1407"/>
                  </a:lnTo>
                  <a:lnTo>
                    <a:pt x="1265" y="1393"/>
                  </a:lnTo>
                  <a:lnTo>
                    <a:pt x="1270" y="1385"/>
                  </a:lnTo>
                  <a:lnTo>
                    <a:pt x="1270" y="1383"/>
                  </a:lnTo>
                  <a:lnTo>
                    <a:pt x="1272" y="1383"/>
                  </a:lnTo>
                  <a:lnTo>
                    <a:pt x="1282" y="1327"/>
                  </a:lnTo>
                  <a:lnTo>
                    <a:pt x="1276" y="1326"/>
                  </a:lnTo>
                  <a:lnTo>
                    <a:pt x="1267" y="1322"/>
                  </a:lnTo>
                  <a:lnTo>
                    <a:pt x="1252" y="1316"/>
                  </a:lnTo>
                  <a:lnTo>
                    <a:pt x="1235" y="1313"/>
                  </a:lnTo>
                  <a:lnTo>
                    <a:pt x="1215" y="1305"/>
                  </a:lnTo>
                  <a:lnTo>
                    <a:pt x="1196" y="1300"/>
                  </a:lnTo>
                  <a:lnTo>
                    <a:pt x="1176" y="1294"/>
                  </a:lnTo>
                  <a:lnTo>
                    <a:pt x="1161" y="1288"/>
                  </a:lnTo>
                  <a:lnTo>
                    <a:pt x="1146" y="1281"/>
                  </a:lnTo>
                  <a:lnTo>
                    <a:pt x="1135" y="1277"/>
                  </a:lnTo>
                  <a:lnTo>
                    <a:pt x="1127" y="1274"/>
                  </a:lnTo>
                  <a:lnTo>
                    <a:pt x="1122" y="1274"/>
                  </a:lnTo>
                  <a:lnTo>
                    <a:pt x="1114" y="1272"/>
                  </a:lnTo>
                  <a:lnTo>
                    <a:pt x="1110" y="1264"/>
                  </a:lnTo>
                  <a:lnTo>
                    <a:pt x="1101" y="1255"/>
                  </a:lnTo>
                  <a:lnTo>
                    <a:pt x="1090" y="1249"/>
                  </a:lnTo>
                  <a:lnTo>
                    <a:pt x="1079" y="1251"/>
                  </a:lnTo>
                  <a:lnTo>
                    <a:pt x="1062" y="1253"/>
                  </a:lnTo>
                  <a:lnTo>
                    <a:pt x="1042" y="1264"/>
                  </a:lnTo>
                  <a:lnTo>
                    <a:pt x="1019" y="1275"/>
                  </a:lnTo>
                  <a:lnTo>
                    <a:pt x="1004" y="1292"/>
                  </a:lnTo>
                  <a:lnTo>
                    <a:pt x="990" y="1309"/>
                  </a:lnTo>
                  <a:lnTo>
                    <a:pt x="978" y="1327"/>
                  </a:lnTo>
                  <a:lnTo>
                    <a:pt x="964" y="1344"/>
                  </a:lnTo>
                  <a:lnTo>
                    <a:pt x="947" y="1363"/>
                  </a:lnTo>
                  <a:lnTo>
                    <a:pt x="924" y="1378"/>
                  </a:lnTo>
                  <a:lnTo>
                    <a:pt x="898" y="1393"/>
                  </a:lnTo>
                  <a:lnTo>
                    <a:pt x="867" y="1402"/>
                  </a:lnTo>
                  <a:lnTo>
                    <a:pt x="844" y="1411"/>
                  </a:lnTo>
                  <a:lnTo>
                    <a:pt x="824" y="1419"/>
                  </a:lnTo>
                  <a:lnTo>
                    <a:pt x="809" y="1426"/>
                  </a:lnTo>
                  <a:lnTo>
                    <a:pt x="792" y="1430"/>
                  </a:lnTo>
                  <a:lnTo>
                    <a:pt x="777" y="1435"/>
                  </a:lnTo>
                  <a:lnTo>
                    <a:pt x="761" y="1437"/>
                  </a:lnTo>
                  <a:lnTo>
                    <a:pt x="740" y="1439"/>
                  </a:lnTo>
                  <a:lnTo>
                    <a:pt x="718" y="1439"/>
                  </a:lnTo>
                  <a:lnTo>
                    <a:pt x="703" y="1447"/>
                  </a:lnTo>
                  <a:lnTo>
                    <a:pt x="692" y="1454"/>
                  </a:lnTo>
                  <a:lnTo>
                    <a:pt x="683" y="1463"/>
                  </a:lnTo>
                  <a:lnTo>
                    <a:pt x="670" y="1469"/>
                  </a:lnTo>
                  <a:lnTo>
                    <a:pt x="653" y="1474"/>
                  </a:lnTo>
                  <a:lnTo>
                    <a:pt x="629" y="1474"/>
                  </a:lnTo>
                  <a:lnTo>
                    <a:pt x="597" y="1471"/>
                  </a:lnTo>
                  <a:lnTo>
                    <a:pt x="560" y="1460"/>
                  </a:lnTo>
                  <a:lnTo>
                    <a:pt x="528" y="1452"/>
                  </a:lnTo>
                  <a:lnTo>
                    <a:pt x="498" y="1443"/>
                  </a:lnTo>
                  <a:lnTo>
                    <a:pt x="476" y="1435"/>
                  </a:lnTo>
                  <a:lnTo>
                    <a:pt x="456" y="1424"/>
                  </a:lnTo>
                  <a:lnTo>
                    <a:pt x="439" y="1417"/>
                  </a:lnTo>
                  <a:lnTo>
                    <a:pt x="424" y="1407"/>
                  </a:lnTo>
                  <a:lnTo>
                    <a:pt x="413" y="1400"/>
                  </a:lnTo>
                  <a:lnTo>
                    <a:pt x="400" y="1387"/>
                  </a:lnTo>
                  <a:lnTo>
                    <a:pt x="387" y="1374"/>
                  </a:lnTo>
                  <a:lnTo>
                    <a:pt x="374" y="1359"/>
                  </a:lnTo>
                  <a:lnTo>
                    <a:pt x="363" y="1344"/>
                  </a:lnTo>
                  <a:lnTo>
                    <a:pt x="351" y="1327"/>
                  </a:lnTo>
                  <a:lnTo>
                    <a:pt x="340" y="1311"/>
                  </a:lnTo>
                  <a:lnTo>
                    <a:pt x="331" y="1298"/>
                  </a:lnTo>
                  <a:lnTo>
                    <a:pt x="325" y="1288"/>
                  </a:lnTo>
                  <a:lnTo>
                    <a:pt x="312" y="1274"/>
                  </a:lnTo>
                  <a:lnTo>
                    <a:pt x="299" y="1264"/>
                  </a:lnTo>
                  <a:lnTo>
                    <a:pt x="292" y="1255"/>
                  </a:lnTo>
                  <a:lnTo>
                    <a:pt x="285" y="1244"/>
                  </a:lnTo>
                  <a:lnTo>
                    <a:pt x="277" y="1225"/>
                  </a:lnTo>
                  <a:lnTo>
                    <a:pt x="270" y="1201"/>
                  </a:lnTo>
                  <a:lnTo>
                    <a:pt x="257" y="1169"/>
                  </a:lnTo>
                  <a:lnTo>
                    <a:pt x="245" y="1138"/>
                  </a:lnTo>
                  <a:lnTo>
                    <a:pt x="231" y="1108"/>
                  </a:lnTo>
                  <a:lnTo>
                    <a:pt x="219" y="1082"/>
                  </a:lnTo>
                  <a:lnTo>
                    <a:pt x="206" y="1058"/>
                  </a:lnTo>
                  <a:lnTo>
                    <a:pt x="197" y="1041"/>
                  </a:lnTo>
                  <a:lnTo>
                    <a:pt x="190" y="1030"/>
                  </a:lnTo>
                  <a:lnTo>
                    <a:pt x="190" y="1026"/>
                  </a:lnTo>
                  <a:lnTo>
                    <a:pt x="193" y="1022"/>
                  </a:lnTo>
                  <a:lnTo>
                    <a:pt x="205" y="1017"/>
                  </a:lnTo>
                  <a:lnTo>
                    <a:pt x="212" y="1011"/>
                  </a:lnTo>
                  <a:lnTo>
                    <a:pt x="221" y="1008"/>
                  </a:lnTo>
                  <a:lnTo>
                    <a:pt x="232" y="1004"/>
                  </a:lnTo>
                  <a:lnTo>
                    <a:pt x="245" y="1002"/>
                  </a:lnTo>
                  <a:lnTo>
                    <a:pt x="257" y="998"/>
                  </a:lnTo>
                  <a:lnTo>
                    <a:pt x="271" y="995"/>
                  </a:lnTo>
                  <a:lnTo>
                    <a:pt x="283" y="989"/>
                  </a:lnTo>
                  <a:lnTo>
                    <a:pt x="298" y="989"/>
                  </a:lnTo>
                  <a:lnTo>
                    <a:pt x="309" y="987"/>
                  </a:lnTo>
                  <a:lnTo>
                    <a:pt x="320" y="989"/>
                  </a:lnTo>
                  <a:lnTo>
                    <a:pt x="327" y="993"/>
                  </a:lnTo>
                  <a:lnTo>
                    <a:pt x="333" y="1002"/>
                  </a:lnTo>
                  <a:lnTo>
                    <a:pt x="342" y="1019"/>
                  </a:lnTo>
                  <a:lnTo>
                    <a:pt x="359" y="1034"/>
                  </a:lnTo>
                  <a:lnTo>
                    <a:pt x="374" y="1045"/>
                  </a:lnTo>
                  <a:lnTo>
                    <a:pt x="381" y="1050"/>
                  </a:lnTo>
                  <a:lnTo>
                    <a:pt x="430" y="1075"/>
                  </a:lnTo>
                  <a:lnTo>
                    <a:pt x="485" y="1097"/>
                  </a:lnTo>
                  <a:lnTo>
                    <a:pt x="493" y="1058"/>
                  </a:lnTo>
                  <a:lnTo>
                    <a:pt x="437" y="1041"/>
                  </a:lnTo>
                  <a:lnTo>
                    <a:pt x="389" y="985"/>
                  </a:lnTo>
                  <a:lnTo>
                    <a:pt x="391" y="983"/>
                  </a:lnTo>
                  <a:lnTo>
                    <a:pt x="400" y="980"/>
                  </a:lnTo>
                  <a:lnTo>
                    <a:pt x="404" y="974"/>
                  </a:lnTo>
                  <a:lnTo>
                    <a:pt x="407" y="970"/>
                  </a:lnTo>
                  <a:lnTo>
                    <a:pt x="411" y="963"/>
                  </a:lnTo>
                  <a:lnTo>
                    <a:pt x="413" y="954"/>
                  </a:lnTo>
                  <a:lnTo>
                    <a:pt x="413" y="941"/>
                  </a:lnTo>
                  <a:lnTo>
                    <a:pt x="413" y="931"/>
                  </a:lnTo>
                  <a:lnTo>
                    <a:pt x="413" y="924"/>
                  </a:lnTo>
                  <a:lnTo>
                    <a:pt x="415" y="916"/>
                  </a:lnTo>
                  <a:lnTo>
                    <a:pt x="415" y="907"/>
                  </a:lnTo>
                  <a:lnTo>
                    <a:pt x="418" y="898"/>
                  </a:lnTo>
                  <a:lnTo>
                    <a:pt x="422" y="887"/>
                  </a:lnTo>
                  <a:lnTo>
                    <a:pt x="430" y="876"/>
                  </a:lnTo>
                  <a:lnTo>
                    <a:pt x="433" y="859"/>
                  </a:lnTo>
                  <a:lnTo>
                    <a:pt x="439" y="846"/>
                  </a:lnTo>
                  <a:lnTo>
                    <a:pt x="444" y="831"/>
                  </a:lnTo>
                  <a:lnTo>
                    <a:pt x="450" y="820"/>
                  </a:lnTo>
                  <a:lnTo>
                    <a:pt x="452" y="809"/>
                  </a:lnTo>
                  <a:lnTo>
                    <a:pt x="454" y="797"/>
                  </a:lnTo>
                  <a:lnTo>
                    <a:pt x="454" y="786"/>
                  </a:lnTo>
                  <a:lnTo>
                    <a:pt x="454" y="779"/>
                  </a:lnTo>
                  <a:lnTo>
                    <a:pt x="446" y="762"/>
                  </a:lnTo>
                  <a:lnTo>
                    <a:pt x="441" y="749"/>
                  </a:lnTo>
                  <a:lnTo>
                    <a:pt x="439" y="742"/>
                  </a:lnTo>
                  <a:lnTo>
                    <a:pt x="437" y="734"/>
                  </a:lnTo>
                  <a:lnTo>
                    <a:pt x="437" y="725"/>
                  </a:lnTo>
                  <a:lnTo>
                    <a:pt x="437" y="716"/>
                  </a:lnTo>
                  <a:lnTo>
                    <a:pt x="437" y="703"/>
                  </a:lnTo>
                  <a:lnTo>
                    <a:pt x="437" y="695"/>
                  </a:lnTo>
                  <a:lnTo>
                    <a:pt x="437" y="688"/>
                  </a:lnTo>
                  <a:lnTo>
                    <a:pt x="437" y="684"/>
                  </a:lnTo>
                  <a:lnTo>
                    <a:pt x="437" y="677"/>
                  </a:lnTo>
                  <a:lnTo>
                    <a:pt x="437" y="636"/>
                  </a:lnTo>
                  <a:lnTo>
                    <a:pt x="454" y="604"/>
                  </a:lnTo>
                  <a:lnTo>
                    <a:pt x="456" y="597"/>
                  </a:lnTo>
                  <a:lnTo>
                    <a:pt x="463" y="585"/>
                  </a:lnTo>
                  <a:lnTo>
                    <a:pt x="474" y="572"/>
                  </a:lnTo>
                  <a:lnTo>
                    <a:pt x="493" y="572"/>
                  </a:lnTo>
                  <a:lnTo>
                    <a:pt x="508" y="578"/>
                  </a:lnTo>
                  <a:lnTo>
                    <a:pt x="521" y="584"/>
                  </a:lnTo>
                  <a:lnTo>
                    <a:pt x="528" y="585"/>
                  </a:lnTo>
                  <a:lnTo>
                    <a:pt x="532" y="589"/>
                  </a:lnTo>
                  <a:lnTo>
                    <a:pt x="556" y="541"/>
                  </a:lnTo>
                  <a:lnTo>
                    <a:pt x="524" y="509"/>
                  </a:lnTo>
                  <a:lnTo>
                    <a:pt x="517" y="485"/>
                  </a:lnTo>
                  <a:lnTo>
                    <a:pt x="517" y="479"/>
                  </a:lnTo>
                  <a:lnTo>
                    <a:pt x="519" y="470"/>
                  </a:lnTo>
                  <a:lnTo>
                    <a:pt x="526" y="461"/>
                  </a:lnTo>
                  <a:lnTo>
                    <a:pt x="541" y="461"/>
                  </a:lnTo>
                  <a:lnTo>
                    <a:pt x="556" y="466"/>
                  </a:lnTo>
                  <a:lnTo>
                    <a:pt x="573" y="472"/>
                  </a:lnTo>
                  <a:lnTo>
                    <a:pt x="582" y="476"/>
                  </a:lnTo>
                  <a:lnTo>
                    <a:pt x="588" y="478"/>
                  </a:lnTo>
                  <a:lnTo>
                    <a:pt x="588" y="474"/>
                  </a:lnTo>
                  <a:lnTo>
                    <a:pt x="595" y="466"/>
                  </a:lnTo>
                  <a:lnTo>
                    <a:pt x="601" y="455"/>
                  </a:lnTo>
                  <a:lnTo>
                    <a:pt x="610" y="446"/>
                  </a:lnTo>
                  <a:lnTo>
                    <a:pt x="614" y="433"/>
                  </a:lnTo>
                  <a:lnTo>
                    <a:pt x="618" y="422"/>
                  </a:lnTo>
                  <a:lnTo>
                    <a:pt x="614" y="411"/>
                  </a:lnTo>
                  <a:lnTo>
                    <a:pt x="604" y="405"/>
                  </a:lnTo>
                  <a:lnTo>
                    <a:pt x="588" y="399"/>
                  </a:lnTo>
                  <a:lnTo>
                    <a:pt x="573" y="396"/>
                  </a:lnTo>
                  <a:lnTo>
                    <a:pt x="560" y="392"/>
                  </a:lnTo>
                  <a:lnTo>
                    <a:pt x="549" y="392"/>
                  </a:lnTo>
                  <a:lnTo>
                    <a:pt x="538" y="390"/>
                  </a:lnTo>
                  <a:lnTo>
                    <a:pt x="530" y="390"/>
                  </a:lnTo>
                  <a:lnTo>
                    <a:pt x="524" y="390"/>
                  </a:lnTo>
                  <a:lnTo>
                    <a:pt x="508" y="390"/>
                  </a:lnTo>
                  <a:lnTo>
                    <a:pt x="495" y="394"/>
                  </a:lnTo>
                  <a:lnTo>
                    <a:pt x="484" y="398"/>
                  </a:lnTo>
                  <a:lnTo>
                    <a:pt x="472" y="405"/>
                  </a:lnTo>
                  <a:lnTo>
                    <a:pt x="461" y="412"/>
                  </a:lnTo>
                  <a:lnTo>
                    <a:pt x="452" y="422"/>
                  </a:lnTo>
                  <a:lnTo>
                    <a:pt x="443" y="433"/>
                  </a:lnTo>
                  <a:lnTo>
                    <a:pt x="437" y="446"/>
                  </a:lnTo>
                  <a:lnTo>
                    <a:pt x="430" y="455"/>
                  </a:lnTo>
                  <a:lnTo>
                    <a:pt x="424" y="465"/>
                  </a:lnTo>
                  <a:lnTo>
                    <a:pt x="417" y="472"/>
                  </a:lnTo>
                  <a:lnTo>
                    <a:pt x="411" y="481"/>
                  </a:lnTo>
                  <a:lnTo>
                    <a:pt x="404" y="489"/>
                  </a:lnTo>
                  <a:lnTo>
                    <a:pt x="396" y="500"/>
                  </a:lnTo>
                  <a:lnTo>
                    <a:pt x="389" y="511"/>
                  </a:lnTo>
                  <a:lnTo>
                    <a:pt x="381" y="526"/>
                  </a:lnTo>
                  <a:lnTo>
                    <a:pt x="372" y="537"/>
                  </a:lnTo>
                  <a:lnTo>
                    <a:pt x="366" y="548"/>
                  </a:lnTo>
                  <a:lnTo>
                    <a:pt x="361" y="558"/>
                  </a:lnTo>
                  <a:lnTo>
                    <a:pt x="359" y="567"/>
                  </a:lnTo>
                  <a:lnTo>
                    <a:pt x="353" y="572"/>
                  </a:lnTo>
                  <a:lnTo>
                    <a:pt x="350" y="580"/>
                  </a:lnTo>
                  <a:lnTo>
                    <a:pt x="342" y="585"/>
                  </a:lnTo>
                  <a:lnTo>
                    <a:pt x="333" y="597"/>
                  </a:lnTo>
                  <a:lnTo>
                    <a:pt x="320" y="602"/>
                  </a:lnTo>
                  <a:lnTo>
                    <a:pt x="309" y="610"/>
                  </a:lnTo>
                  <a:lnTo>
                    <a:pt x="298" y="613"/>
                  </a:lnTo>
                  <a:lnTo>
                    <a:pt x="290" y="615"/>
                  </a:lnTo>
                  <a:lnTo>
                    <a:pt x="281" y="613"/>
                  </a:lnTo>
                  <a:lnTo>
                    <a:pt x="277" y="608"/>
                  </a:lnTo>
                  <a:lnTo>
                    <a:pt x="275" y="600"/>
                  </a:lnTo>
                  <a:lnTo>
                    <a:pt x="279" y="589"/>
                  </a:lnTo>
                  <a:lnTo>
                    <a:pt x="281" y="572"/>
                  </a:lnTo>
                  <a:lnTo>
                    <a:pt x="283" y="561"/>
                  </a:lnTo>
                  <a:lnTo>
                    <a:pt x="285" y="548"/>
                  </a:lnTo>
                  <a:lnTo>
                    <a:pt x="288" y="541"/>
                  </a:lnTo>
                  <a:lnTo>
                    <a:pt x="292" y="530"/>
                  </a:lnTo>
                  <a:lnTo>
                    <a:pt x="294" y="526"/>
                  </a:lnTo>
                  <a:lnTo>
                    <a:pt x="333" y="478"/>
                  </a:lnTo>
                  <a:lnTo>
                    <a:pt x="366" y="437"/>
                  </a:lnTo>
                  <a:lnTo>
                    <a:pt x="398" y="398"/>
                  </a:lnTo>
                  <a:lnTo>
                    <a:pt x="420" y="373"/>
                  </a:lnTo>
                  <a:lnTo>
                    <a:pt x="418" y="368"/>
                  </a:lnTo>
                  <a:lnTo>
                    <a:pt x="420" y="357"/>
                  </a:lnTo>
                  <a:lnTo>
                    <a:pt x="422" y="347"/>
                  </a:lnTo>
                  <a:lnTo>
                    <a:pt x="430" y="338"/>
                  </a:lnTo>
                  <a:lnTo>
                    <a:pt x="439" y="327"/>
                  </a:lnTo>
                  <a:lnTo>
                    <a:pt x="454" y="318"/>
                  </a:lnTo>
                  <a:lnTo>
                    <a:pt x="465" y="305"/>
                  </a:lnTo>
                  <a:lnTo>
                    <a:pt x="476" y="299"/>
                  </a:lnTo>
                  <a:lnTo>
                    <a:pt x="482" y="295"/>
                  </a:lnTo>
                  <a:lnTo>
                    <a:pt x="489" y="293"/>
                  </a:lnTo>
                  <a:lnTo>
                    <a:pt x="493" y="290"/>
                  </a:lnTo>
                  <a:lnTo>
                    <a:pt x="495" y="286"/>
                  </a:lnTo>
                  <a:lnTo>
                    <a:pt x="493" y="279"/>
                  </a:lnTo>
                  <a:lnTo>
                    <a:pt x="493" y="271"/>
                  </a:lnTo>
                  <a:lnTo>
                    <a:pt x="489" y="258"/>
                  </a:lnTo>
                  <a:lnTo>
                    <a:pt x="485" y="247"/>
                  </a:lnTo>
                  <a:lnTo>
                    <a:pt x="480" y="238"/>
                  </a:lnTo>
                  <a:lnTo>
                    <a:pt x="478" y="230"/>
                  </a:lnTo>
                  <a:lnTo>
                    <a:pt x="471" y="219"/>
                  </a:lnTo>
                  <a:lnTo>
                    <a:pt x="469" y="215"/>
                  </a:lnTo>
                  <a:lnTo>
                    <a:pt x="469" y="167"/>
                  </a:lnTo>
                  <a:lnTo>
                    <a:pt x="493" y="143"/>
                  </a:lnTo>
                  <a:lnTo>
                    <a:pt x="517" y="104"/>
                  </a:lnTo>
                  <a:lnTo>
                    <a:pt x="524" y="48"/>
                  </a:lnTo>
                  <a:lnTo>
                    <a:pt x="524" y="0"/>
                  </a:lnTo>
                  <a:close/>
                </a:path>
              </a:pathLst>
            </a:custGeom>
            <a:solidFill>
              <a:srgbClr val="00F5EB"/>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1" name="Freeform 17"/>
            <p:cNvSpPr>
              <a:spLocks/>
            </p:cNvSpPr>
            <p:nvPr/>
          </p:nvSpPr>
          <p:spPr bwMode="auto">
            <a:xfrm>
              <a:off x="2551" y="1331"/>
              <a:ext cx="87" cy="150"/>
            </a:xfrm>
            <a:custGeom>
              <a:avLst/>
              <a:gdLst/>
              <a:ahLst/>
              <a:cxnLst>
                <a:cxn ang="0">
                  <a:pos x="0" y="150"/>
                </a:cxn>
                <a:cxn ang="0">
                  <a:pos x="4" y="137"/>
                </a:cxn>
                <a:cxn ang="0">
                  <a:pos x="9" y="126"/>
                </a:cxn>
                <a:cxn ang="0">
                  <a:pos x="15" y="111"/>
                </a:cxn>
                <a:cxn ang="0">
                  <a:pos x="20" y="100"/>
                </a:cxn>
                <a:cxn ang="0">
                  <a:pos x="24" y="87"/>
                </a:cxn>
                <a:cxn ang="0">
                  <a:pos x="28" y="78"/>
                </a:cxn>
                <a:cxn ang="0">
                  <a:pos x="30" y="70"/>
                </a:cxn>
                <a:cxn ang="0">
                  <a:pos x="31" y="70"/>
                </a:cxn>
                <a:cxn ang="0">
                  <a:pos x="39" y="0"/>
                </a:cxn>
                <a:cxn ang="0">
                  <a:pos x="63" y="7"/>
                </a:cxn>
                <a:cxn ang="0">
                  <a:pos x="87" y="87"/>
                </a:cxn>
                <a:cxn ang="0">
                  <a:pos x="80" y="98"/>
                </a:cxn>
                <a:cxn ang="0">
                  <a:pos x="74" y="109"/>
                </a:cxn>
                <a:cxn ang="0">
                  <a:pos x="69" y="117"/>
                </a:cxn>
                <a:cxn ang="0">
                  <a:pos x="65" y="124"/>
                </a:cxn>
                <a:cxn ang="0">
                  <a:pos x="58" y="132"/>
                </a:cxn>
                <a:cxn ang="0">
                  <a:pos x="56" y="135"/>
                </a:cxn>
                <a:cxn ang="0">
                  <a:pos x="31" y="150"/>
                </a:cxn>
                <a:cxn ang="0">
                  <a:pos x="0" y="150"/>
                </a:cxn>
              </a:cxnLst>
              <a:rect l="0" t="0" r="r" b="b"/>
              <a:pathLst>
                <a:path w="87" h="150">
                  <a:moveTo>
                    <a:pt x="0" y="150"/>
                  </a:moveTo>
                  <a:lnTo>
                    <a:pt x="4" y="137"/>
                  </a:lnTo>
                  <a:lnTo>
                    <a:pt x="9" y="126"/>
                  </a:lnTo>
                  <a:lnTo>
                    <a:pt x="15" y="111"/>
                  </a:lnTo>
                  <a:lnTo>
                    <a:pt x="20" y="100"/>
                  </a:lnTo>
                  <a:lnTo>
                    <a:pt x="24" y="87"/>
                  </a:lnTo>
                  <a:lnTo>
                    <a:pt x="28" y="78"/>
                  </a:lnTo>
                  <a:lnTo>
                    <a:pt x="30" y="70"/>
                  </a:lnTo>
                  <a:lnTo>
                    <a:pt x="31" y="70"/>
                  </a:lnTo>
                  <a:lnTo>
                    <a:pt x="39" y="0"/>
                  </a:lnTo>
                  <a:lnTo>
                    <a:pt x="63" y="7"/>
                  </a:lnTo>
                  <a:lnTo>
                    <a:pt x="87" y="87"/>
                  </a:lnTo>
                  <a:lnTo>
                    <a:pt x="80" y="98"/>
                  </a:lnTo>
                  <a:lnTo>
                    <a:pt x="74" y="109"/>
                  </a:lnTo>
                  <a:lnTo>
                    <a:pt x="69" y="117"/>
                  </a:lnTo>
                  <a:lnTo>
                    <a:pt x="65" y="124"/>
                  </a:lnTo>
                  <a:lnTo>
                    <a:pt x="58" y="132"/>
                  </a:lnTo>
                  <a:lnTo>
                    <a:pt x="56" y="135"/>
                  </a:lnTo>
                  <a:lnTo>
                    <a:pt x="31" y="150"/>
                  </a:lnTo>
                  <a:lnTo>
                    <a:pt x="0" y="150"/>
                  </a:lnTo>
                  <a:close/>
                </a:path>
              </a:pathLst>
            </a:custGeom>
            <a:solidFill>
              <a:srgbClr val="00F5EB"/>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2" name="Freeform 18"/>
            <p:cNvSpPr>
              <a:spLocks/>
            </p:cNvSpPr>
            <p:nvPr/>
          </p:nvSpPr>
          <p:spPr bwMode="auto">
            <a:xfrm>
              <a:off x="2703" y="1336"/>
              <a:ext cx="86" cy="218"/>
            </a:xfrm>
            <a:custGeom>
              <a:avLst/>
              <a:gdLst/>
              <a:ahLst/>
              <a:cxnLst>
                <a:cxn ang="0">
                  <a:pos x="6" y="2"/>
                </a:cxn>
                <a:cxn ang="0">
                  <a:pos x="62" y="2"/>
                </a:cxn>
                <a:cxn ang="0">
                  <a:pos x="66" y="0"/>
                </a:cxn>
                <a:cxn ang="0">
                  <a:pos x="77" y="2"/>
                </a:cxn>
                <a:cxn ang="0">
                  <a:pos x="80" y="4"/>
                </a:cxn>
                <a:cxn ang="0">
                  <a:pos x="84" y="11"/>
                </a:cxn>
                <a:cxn ang="0">
                  <a:pos x="86" y="19"/>
                </a:cxn>
                <a:cxn ang="0">
                  <a:pos x="86" y="34"/>
                </a:cxn>
                <a:cxn ang="0">
                  <a:pos x="82" y="45"/>
                </a:cxn>
                <a:cxn ang="0">
                  <a:pos x="80" y="54"/>
                </a:cxn>
                <a:cxn ang="0">
                  <a:pos x="79" y="60"/>
                </a:cxn>
                <a:cxn ang="0">
                  <a:pos x="77" y="65"/>
                </a:cxn>
                <a:cxn ang="0">
                  <a:pos x="75" y="69"/>
                </a:cxn>
                <a:cxn ang="0">
                  <a:pos x="73" y="75"/>
                </a:cxn>
                <a:cxn ang="0">
                  <a:pos x="71" y="82"/>
                </a:cxn>
                <a:cxn ang="0">
                  <a:pos x="69" y="97"/>
                </a:cxn>
                <a:cxn ang="0">
                  <a:pos x="66" y="108"/>
                </a:cxn>
                <a:cxn ang="0">
                  <a:pos x="64" y="115"/>
                </a:cxn>
                <a:cxn ang="0">
                  <a:pos x="62" y="119"/>
                </a:cxn>
                <a:cxn ang="0">
                  <a:pos x="62" y="123"/>
                </a:cxn>
                <a:cxn ang="0">
                  <a:pos x="60" y="125"/>
                </a:cxn>
                <a:cxn ang="0">
                  <a:pos x="58" y="128"/>
                </a:cxn>
                <a:cxn ang="0">
                  <a:pos x="56" y="134"/>
                </a:cxn>
                <a:cxn ang="0">
                  <a:pos x="54" y="145"/>
                </a:cxn>
                <a:cxn ang="0">
                  <a:pos x="51" y="153"/>
                </a:cxn>
                <a:cxn ang="0">
                  <a:pos x="51" y="160"/>
                </a:cxn>
                <a:cxn ang="0">
                  <a:pos x="52" y="164"/>
                </a:cxn>
                <a:cxn ang="0">
                  <a:pos x="54" y="167"/>
                </a:cxn>
                <a:cxn ang="0">
                  <a:pos x="58" y="169"/>
                </a:cxn>
                <a:cxn ang="0">
                  <a:pos x="62" y="169"/>
                </a:cxn>
                <a:cxn ang="0">
                  <a:pos x="86" y="208"/>
                </a:cxn>
                <a:cxn ang="0">
                  <a:pos x="80" y="210"/>
                </a:cxn>
                <a:cxn ang="0">
                  <a:pos x="69" y="216"/>
                </a:cxn>
                <a:cxn ang="0">
                  <a:pos x="52" y="218"/>
                </a:cxn>
                <a:cxn ang="0">
                  <a:pos x="36" y="214"/>
                </a:cxn>
                <a:cxn ang="0">
                  <a:pos x="19" y="194"/>
                </a:cxn>
                <a:cxn ang="0">
                  <a:pos x="6" y="156"/>
                </a:cxn>
                <a:cxn ang="0">
                  <a:pos x="0" y="93"/>
                </a:cxn>
                <a:cxn ang="0">
                  <a:pos x="6" y="2"/>
                </a:cxn>
              </a:cxnLst>
              <a:rect l="0" t="0" r="r" b="b"/>
              <a:pathLst>
                <a:path w="86" h="218">
                  <a:moveTo>
                    <a:pt x="6" y="2"/>
                  </a:moveTo>
                  <a:lnTo>
                    <a:pt x="62" y="2"/>
                  </a:lnTo>
                  <a:lnTo>
                    <a:pt x="66" y="0"/>
                  </a:lnTo>
                  <a:lnTo>
                    <a:pt x="77" y="2"/>
                  </a:lnTo>
                  <a:lnTo>
                    <a:pt x="80" y="4"/>
                  </a:lnTo>
                  <a:lnTo>
                    <a:pt x="84" y="11"/>
                  </a:lnTo>
                  <a:lnTo>
                    <a:pt x="86" y="19"/>
                  </a:lnTo>
                  <a:lnTo>
                    <a:pt x="86" y="34"/>
                  </a:lnTo>
                  <a:lnTo>
                    <a:pt x="82" y="45"/>
                  </a:lnTo>
                  <a:lnTo>
                    <a:pt x="80" y="54"/>
                  </a:lnTo>
                  <a:lnTo>
                    <a:pt x="79" y="60"/>
                  </a:lnTo>
                  <a:lnTo>
                    <a:pt x="77" y="65"/>
                  </a:lnTo>
                  <a:lnTo>
                    <a:pt x="75" y="69"/>
                  </a:lnTo>
                  <a:lnTo>
                    <a:pt x="73" y="75"/>
                  </a:lnTo>
                  <a:lnTo>
                    <a:pt x="71" y="82"/>
                  </a:lnTo>
                  <a:lnTo>
                    <a:pt x="69" y="97"/>
                  </a:lnTo>
                  <a:lnTo>
                    <a:pt x="66" y="108"/>
                  </a:lnTo>
                  <a:lnTo>
                    <a:pt x="64" y="115"/>
                  </a:lnTo>
                  <a:lnTo>
                    <a:pt x="62" y="119"/>
                  </a:lnTo>
                  <a:lnTo>
                    <a:pt x="62" y="123"/>
                  </a:lnTo>
                  <a:lnTo>
                    <a:pt x="60" y="125"/>
                  </a:lnTo>
                  <a:lnTo>
                    <a:pt x="58" y="128"/>
                  </a:lnTo>
                  <a:lnTo>
                    <a:pt x="56" y="134"/>
                  </a:lnTo>
                  <a:lnTo>
                    <a:pt x="54" y="145"/>
                  </a:lnTo>
                  <a:lnTo>
                    <a:pt x="51" y="153"/>
                  </a:lnTo>
                  <a:lnTo>
                    <a:pt x="51" y="160"/>
                  </a:lnTo>
                  <a:lnTo>
                    <a:pt x="52" y="164"/>
                  </a:lnTo>
                  <a:lnTo>
                    <a:pt x="54" y="167"/>
                  </a:lnTo>
                  <a:lnTo>
                    <a:pt x="58" y="169"/>
                  </a:lnTo>
                  <a:lnTo>
                    <a:pt x="62" y="169"/>
                  </a:lnTo>
                  <a:lnTo>
                    <a:pt x="86" y="208"/>
                  </a:lnTo>
                  <a:lnTo>
                    <a:pt x="80" y="210"/>
                  </a:lnTo>
                  <a:lnTo>
                    <a:pt x="69" y="216"/>
                  </a:lnTo>
                  <a:lnTo>
                    <a:pt x="52" y="218"/>
                  </a:lnTo>
                  <a:lnTo>
                    <a:pt x="36" y="214"/>
                  </a:lnTo>
                  <a:lnTo>
                    <a:pt x="19" y="194"/>
                  </a:lnTo>
                  <a:lnTo>
                    <a:pt x="6" y="156"/>
                  </a:lnTo>
                  <a:lnTo>
                    <a:pt x="0" y="93"/>
                  </a:lnTo>
                  <a:lnTo>
                    <a:pt x="6" y="2"/>
                  </a:lnTo>
                  <a:close/>
                </a:path>
              </a:pathLst>
            </a:custGeom>
            <a:solidFill>
              <a:srgbClr val="00F5EB"/>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3" name="Freeform 19"/>
            <p:cNvSpPr>
              <a:spLocks/>
            </p:cNvSpPr>
            <p:nvPr/>
          </p:nvSpPr>
          <p:spPr bwMode="auto">
            <a:xfrm>
              <a:off x="4396" y="2554"/>
              <a:ext cx="175" cy="184"/>
            </a:xfrm>
            <a:custGeom>
              <a:avLst/>
              <a:gdLst/>
              <a:ahLst/>
              <a:cxnLst>
                <a:cxn ang="0">
                  <a:pos x="0" y="17"/>
                </a:cxn>
                <a:cxn ang="0">
                  <a:pos x="112" y="184"/>
                </a:cxn>
                <a:cxn ang="0">
                  <a:pos x="175" y="0"/>
                </a:cxn>
                <a:cxn ang="0">
                  <a:pos x="0" y="17"/>
                </a:cxn>
              </a:cxnLst>
              <a:rect l="0" t="0" r="r" b="b"/>
              <a:pathLst>
                <a:path w="175" h="184">
                  <a:moveTo>
                    <a:pt x="0" y="17"/>
                  </a:moveTo>
                  <a:lnTo>
                    <a:pt x="112" y="184"/>
                  </a:lnTo>
                  <a:lnTo>
                    <a:pt x="175" y="0"/>
                  </a:lnTo>
                  <a:lnTo>
                    <a:pt x="0" y="17"/>
                  </a:lnTo>
                  <a:close/>
                </a:path>
              </a:pathLst>
            </a:custGeom>
            <a:solidFill>
              <a:srgbClr val="005F7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8" name="Freeform 24"/>
            <p:cNvSpPr>
              <a:spLocks/>
            </p:cNvSpPr>
            <p:nvPr/>
          </p:nvSpPr>
          <p:spPr bwMode="auto">
            <a:xfrm>
              <a:off x="1842" y="1803"/>
              <a:ext cx="1842" cy="922"/>
            </a:xfrm>
            <a:custGeom>
              <a:avLst/>
              <a:gdLst/>
              <a:ahLst/>
              <a:cxnLst>
                <a:cxn ang="0">
                  <a:pos x="262" y="156"/>
                </a:cxn>
                <a:cxn ang="0">
                  <a:pos x="290" y="178"/>
                </a:cxn>
                <a:cxn ang="0">
                  <a:pos x="378" y="245"/>
                </a:cxn>
                <a:cxn ang="0">
                  <a:pos x="514" y="340"/>
                </a:cxn>
                <a:cxn ang="0">
                  <a:pos x="701" y="456"/>
                </a:cxn>
                <a:cxn ang="0">
                  <a:pos x="930" y="576"/>
                </a:cxn>
                <a:cxn ang="0">
                  <a:pos x="1200" y="692"/>
                </a:cxn>
                <a:cxn ang="0">
                  <a:pos x="1503" y="792"/>
                </a:cxn>
                <a:cxn ang="0">
                  <a:pos x="1842" y="867"/>
                </a:cxn>
                <a:cxn ang="0">
                  <a:pos x="1795" y="922"/>
                </a:cxn>
                <a:cxn ang="0">
                  <a:pos x="1760" y="917"/>
                </a:cxn>
                <a:cxn ang="0">
                  <a:pos x="1663" y="900"/>
                </a:cxn>
                <a:cxn ang="0">
                  <a:pos x="1507" y="863"/>
                </a:cxn>
                <a:cxn ang="0">
                  <a:pos x="1304" y="800"/>
                </a:cxn>
                <a:cxn ang="0">
                  <a:pos x="1057" y="699"/>
                </a:cxn>
                <a:cxn ang="0">
                  <a:pos x="774" y="562"/>
                </a:cxn>
                <a:cxn ang="0">
                  <a:pos x="461" y="374"/>
                </a:cxn>
                <a:cxn ang="0">
                  <a:pos x="128" y="132"/>
                </a:cxn>
                <a:cxn ang="0">
                  <a:pos x="0" y="41"/>
                </a:cxn>
                <a:cxn ang="0">
                  <a:pos x="52" y="0"/>
                </a:cxn>
                <a:cxn ang="0">
                  <a:pos x="262" y="156"/>
                </a:cxn>
              </a:cxnLst>
              <a:rect l="0" t="0" r="r" b="b"/>
              <a:pathLst>
                <a:path w="1842" h="922">
                  <a:moveTo>
                    <a:pt x="262" y="156"/>
                  </a:moveTo>
                  <a:lnTo>
                    <a:pt x="290" y="178"/>
                  </a:lnTo>
                  <a:lnTo>
                    <a:pt x="378" y="245"/>
                  </a:lnTo>
                  <a:lnTo>
                    <a:pt x="514" y="340"/>
                  </a:lnTo>
                  <a:lnTo>
                    <a:pt x="701" y="456"/>
                  </a:lnTo>
                  <a:lnTo>
                    <a:pt x="930" y="576"/>
                  </a:lnTo>
                  <a:lnTo>
                    <a:pt x="1200" y="692"/>
                  </a:lnTo>
                  <a:lnTo>
                    <a:pt x="1503" y="792"/>
                  </a:lnTo>
                  <a:lnTo>
                    <a:pt x="1842" y="867"/>
                  </a:lnTo>
                  <a:lnTo>
                    <a:pt x="1795" y="922"/>
                  </a:lnTo>
                  <a:lnTo>
                    <a:pt x="1760" y="917"/>
                  </a:lnTo>
                  <a:lnTo>
                    <a:pt x="1663" y="900"/>
                  </a:lnTo>
                  <a:lnTo>
                    <a:pt x="1507" y="863"/>
                  </a:lnTo>
                  <a:lnTo>
                    <a:pt x="1304" y="800"/>
                  </a:lnTo>
                  <a:lnTo>
                    <a:pt x="1057" y="699"/>
                  </a:lnTo>
                  <a:lnTo>
                    <a:pt x="774" y="562"/>
                  </a:lnTo>
                  <a:lnTo>
                    <a:pt x="461" y="374"/>
                  </a:lnTo>
                  <a:lnTo>
                    <a:pt x="128" y="132"/>
                  </a:lnTo>
                  <a:lnTo>
                    <a:pt x="0" y="41"/>
                  </a:lnTo>
                  <a:lnTo>
                    <a:pt x="52" y="0"/>
                  </a:lnTo>
                  <a:lnTo>
                    <a:pt x="262" y="156"/>
                  </a:lnTo>
                  <a:close/>
                </a:path>
              </a:pathLst>
            </a:custGeom>
            <a:solidFill>
              <a:srgbClr val="EED0C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9" name="Freeform 25"/>
            <p:cNvSpPr>
              <a:spLocks/>
            </p:cNvSpPr>
            <p:nvPr/>
          </p:nvSpPr>
          <p:spPr bwMode="auto">
            <a:xfrm>
              <a:off x="1660" y="2117"/>
              <a:ext cx="389" cy="553"/>
            </a:xfrm>
            <a:custGeom>
              <a:avLst/>
              <a:gdLst/>
              <a:ahLst/>
              <a:cxnLst>
                <a:cxn ang="0">
                  <a:pos x="318" y="0"/>
                </a:cxn>
                <a:cxn ang="0">
                  <a:pos x="316" y="6"/>
                </a:cxn>
                <a:cxn ang="0">
                  <a:pos x="316" y="23"/>
                </a:cxn>
                <a:cxn ang="0">
                  <a:pos x="316" y="32"/>
                </a:cxn>
                <a:cxn ang="0">
                  <a:pos x="318" y="43"/>
                </a:cxn>
                <a:cxn ang="0">
                  <a:pos x="320" y="52"/>
                </a:cxn>
                <a:cxn ang="0">
                  <a:pos x="325" y="63"/>
                </a:cxn>
                <a:cxn ang="0">
                  <a:pos x="299" y="88"/>
                </a:cxn>
                <a:cxn ang="0">
                  <a:pos x="229" y="142"/>
                </a:cxn>
                <a:cxn ang="0">
                  <a:pos x="137" y="210"/>
                </a:cxn>
                <a:cxn ang="0">
                  <a:pos x="59" y="288"/>
                </a:cxn>
                <a:cxn ang="0">
                  <a:pos x="15" y="361"/>
                </a:cxn>
                <a:cxn ang="0">
                  <a:pos x="37" y="422"/>
                </a:cxn>
                <a:cxn ang="0">
                  <a:pos x="150" y="458"/>
                </a:cxn>
                <a:cxn ang="0">
                  <a:pos x="381" y="461"/>
                </a:cxn>
                <a:cxn ang="0">
                  <a:pos x="389" y="541"/>
                </a:cxn>
                <a:cxn ang="0">
                  <a:pos x="353" y="545"/>
                </a:cxn>
                <a:cxn ang="0">
                  <a:pos x="268" y="553"/>
                </a:cxn>
                <a:cxn ang="0">
                  <a:pos x="162" y="549"/>
                </a:cxn>
                <a:cxn ang="0">
                  <a:pos x="65" y="527"/>
                </a:cxn>
                <a:cxn ang="0">
                  <a:pos x="0" y="471"/>
                </a:cxn>
                <a:cxn ang="0">
                  <a:pos x="3" y="372"/>
                </a:cxn>
                <a:cxn ang="0">
                  <a:pos x="98" y="220"/>
                </a:cxn>
                <a:cxn ang="0">
                  <a:pos x="318" y="0"/>
                </a:cxn>
              </a:cxnLst>
              <a:rect l="0" t="0" r="r" b="b"/>
              <a:pathLst>
                <a:path w="389" h="553">
                  <a:moveTo>
                    <a:pt x="318" y="0"/>
                  </a:moveTo>
                  <a:lnTo>
                    <a:pt x="316" y="6"/>
                  </a:lnTo>
                  <a:lnTo>
                    <a:pt x="316" y="23"/>
                  </a:lnTo>
                  <a:lnTo>
                    <a:pt x="316" y="32"/>
                  </a:lnTo>
                  <a:lnTo>
                    <a:pt x="318" y="43"/>
                  </a:lnTo>
                  <a:lnTo>
                    <a:pt x="320" y="52"/>
                  </a:lnTo>
                  <a:lnTo>
                    <a:pt x="325" y="63"/>
                  </a:lnTo>
                  <a:lnTo>
                    <a:pt x="299" y="88"/>
                  </a:lnTo>
                  <a:lnTo>
                    <a:pt x="229" y="142"/>
                  </a:lnTo>
                  <a:lnTo>
                    <a:pt x="137" y="210"/>
                  </a:lnTo>
                  <a:lnTo>
                    <a:pt x="59" y="288"/>
                  </a:lnTo>
                  <a:lnTo>
                    <a:pt x="15" y="361"/>
                  </a:lnTo>
                  <a:lnTo>
                    <a:pt x="37" y="422"/>
                  </a:lnTo>
                  <a:lnTo>
                    <a:pt x="150" y="458"/>
                  </a:lnTo>
                  <a:lnTo>
                    <a:pt x="381" y="461"/>
                  </a:lnTo>
                  <a:lnTo>
                    <a:pt x="389" y="541"/>
                  </a:lnTo>
                  <a:lnTo>
                    <a:pt x="353" y="545"/>
                  </a:lnTo>
                  <a:lnTo>
                    <a:pt x="268" y="553"/>
                  </a:lnTo>
                  <a:lnTo>
                    <a:pt x="162" y="549"/>
                  </a:lnTo>
                  <a:lnTo>
                    <a:pt x="65" y="527"/>
                  </a:lnTo>
                  <a:lnTo>
                    <a:pt x="0" y="471"/>
                  </a:lnTo>
                  <a:lnTo>
                    <a:pt x="3" y="372"/>
                  </a:lnTo>
                  <a:lnTo>
                    <a:pt x="98" y="220"/>
                  </a:lnTo>
                  <a:lnTo>
                    <a:pt x="318" y="0"/>
                  </a:lnTo>
                  <a:close/>
                </a:path>
              </a:pathLst>
            </a:custGeom>
            <a:solidFill>
              <a:srgbClr val="001AE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0" name="Freeform 26"/>
            <p:cNvSpPr>
              <a:spLocks/>
            </p:cNvSpPr>
            <p:nvPr/>
          </p:nvSpPr>
          <p:spPr bwMode="auto">
            <a:xfrm>
              <a:off x="2010" y="2552"/>
              <a:ext cx="96" cy="136"/>
            </a:xfrm>
            <a:custGeom>
              <a:avLst/>
              <a:gdLst/>
              <a:ahLst/>
              <a:cxnLst>
                <a:cxn ang="0">
                  <a:pos x="0" y="0"/>
                </a:cxn>
                <a:cxn ang="0">
                  <a:pos x="0" y="136"/>
                </a:cxn>
                <a:cxn ang="0">
                  <a:pos x="96" y="80"/>
                </a:cxn>
                <a:cxn ang="0">
                  <a:pos x="0" y="0"/>
                </a:cxn>
              </a:cxnLst>
              <a:rect l="0" t="0" r="r" b="b"/>
              <a:pathLst>
                <a:path w="96" h="136">
                  <a:moveTo>
                    <a:pt x="0" y="0"/>
                  </a:moveTo>
                  <a:lnTo>
                    <a:pt x="0" y="136"/>
                  </a:lnTo>
                  <a:lnTo>
                    <a:pt x="96" y="80"/>
                  </a:lnTo>
                  <a:lnTo>
                    <a:pt x="0" y="0"/>
                  </a:lnTo>
                  <a:close/>
                </a:path>
              </a:pathLst>
            </a:custGeom>
            <a:solidFill>
              <a:srgbClr val="001AE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1" name="Freeform 27"/>
            <p:cNvSpPr>
              <a:spLocks/>
            </p:cNvSpPr>
            <p:nvPr/>
          </p:nvSpPr>
          <p:spPr bwMode="auto">
            <a:xfrm>
              <a:off x="2168" y="1585"/>
              <a:ext cx="2141" cy="1057"/>
            </a:xfrm>
            <a:custGeom>
              <a:avLst/>
              <a:gdLst/>
              <a:ahLst/>
              <a:cxnLst>
                <a:cxn ang="0">
                  <a:pos x="0" y="993"/>
                </a:cxn>
                <a:cxn ang="0">
                  <a:pos x="0" y="995"/>
                </a:cxn>
                <a:cxn ang="0">
                  <a:pos x="0" y="1003"/>
                </a:cxn>
                <a:cxn ang="0">
                  <a:pos x="0" y="1014"/>
                </a:cxn>
                <a:cxn ang="0">
                  <a:pos x="1" y="1027"/>
                </a:cxn>
                <a:cxn ang="0">
                  <a:pos x="3" y="1038"/>
                </a:cxn>
                <a:cxn ang="0">
                  <a:pos x="9" y="1049"/>
                </a:cxn>
                <a:cxn ang="0">
                  <a:pos x="15" y="1055"/>
                </a:cxn>
                <a:cxn ang="0">
                  <a:pos x="24" y="1057"/>
                </a:cxn>
                <a:cxn ang="0">
                  <a:pos x="188" y="1001"/>
                </a:cxn>
                <a:cxn ang="0">
                  <a:pos x="554" y="874"/>
                </a:cxn>
                <a:cxn ang="0">
                  <a:pos x="1028" y="701"/>
                </a:cxn>
                <a:cxn ang="0">
                  <a:pos x="1516" y="506"/>
                </a:cxn>
                <a:cxn ang="0">
                  <a:pos x="1916" y="311"/>
                </a:cxn>
                <a:cxn ang="0">
                  <a:pos x="2141" y="147"/>
                </a:cxn>
                <a:cxn ang="0">
                  <a:pos x="2089" y="34"/>
                </a:cxn>
                <a:cxn ang="0">
                  <a:pos x="1672" y="0"/>
                </a:cxn>
                <a:cxn ang="0">
                  <a:pos x="1704" y="39"/>
                </a:cxn>
                <a:cxn ang="0">
                  <a:pos x="1763" y="38"/>
                </a:cxn>
                <a:cxn ang="0">
                  <a:pos x="1897" y="45"/>
                </a:cxn>
                <a:cxn ang="0">
                  <a:pos x="2027" y="73"/>
                </a:cxn>
                <a:cxn ang="0">
                  <a:pos x="2079" y="138"/>
                </a:cxn>
                <a:cxn ang="0">
                  <a:pos x="1977" y="246"/>
                </a:cxn>
                <a:cxn ang="0">
                  <a:pos x="1646" y="417"/>
                </a:cxn>
                <a:cxn ang="0">
                  <a:pos x="1012" y="661"/>
                </a:cxn>
                <a:cxn ang="0">
                  <a:pos x="0" y="993"/>
                </a:cxn>
              </a:cxnLst>
              <a:rect l="0" t="0" r="r" b="b"/>
              <a:pathLst>
                <a:path w="2141" h="1057">
                  <a:moveTo>
                    <a:pt x="0" y="993"/>
                  </a:moveTo>
                  <a:lnTo>
                    <a:pt x="0" y="995"/>
                  </a:lnTo>
                  <a:lnTo>
                    <a:pt x="0" y="1003"/>
                  </a:lnTo>
                  <a:lnTo>
                    <a:pt x="0" y="1014"/>
                  </a:lnTo>
                  <a:lnTo>
                    <a:pt x="1" y="1027"/>
                  </a:lnTo>
                  <a:lnTo>
                    <a:pt x="3" y="1038"/>
                  </a:lnTo>
                  <a:lnTo>
                    <a:pt x="9" y="1049"/>
                  </a:lnTo>
                  <a:lnTo>
                    <a:pt x="15" y="1055"/>
                  </a:lnTo>
                  <a:lnTo>
                    <a:pt x="24" y="1057"/>
                  </a:lnTo>
                  <a:lnTo>
                    <a:pt x="188" y="1001"/>
                  </a:lnTo>
                  <a:lnTo>
                    <a:pt x="554" y="874"/>
                  </a:lnTo>
                  <a:lnTo>
                    <a:pt x="1028" y="701"/>
                  </a:lnTo>
                  <a:lnTo>
                    <a:pt x="1516" y="506"/>
                  </a:lnTo>
                  <a:lnTo>
                    <a:pt x="1916" y="311"/>
                  </a:lnTo>
                  <a:lnTo>
                    <a:pt x="2141" y="147"/>
                  </a:lnTo>
                  <a:lnTo>
                    <a:pt x="2089" y="34"/>
                  </a:lnTo>
                  <a:lnTo>
                    <a:pt x="1672" y="0"/>
                  </a:lnTo>
                  <a:lnTo>
                    <a:pt x="1704" y="39"/>
                  </a:lnTo>
                  <a:lnTo>
                    <a:pt x="1763" y="38"/>
                  </a:lnTo>
                  <a:lnTo>
                    <a:pt x="1897" y="45"/>
                  </a:lnTo>
                  <a:lnTo>
                    <a:pt x="2027" y="73"/>
                  </a:lnTo>
                  <a:lnTo>
                    <a:pt x="2079" y="138"/>
                  </a:lnTo>
                  <a:lnTo>
                    <a:pt x="1977" y="246"/>
                  </a:lnTo>
                  <a:lnTo>
                    <a:pt x="1646" y="417"/>
                  </a:lnTo>
                  <a:lnTo>
                    <a:pt x="1012" y="661"/>
                  </a:lnTo>
                  <a:lnTo>
                    <a:pt x="0" y="993"/>
                  </a:lnTo>
                  <a:close/>
                </a:path>
              </a:pathLst>
            </a:custGeom>
            <a:solidFill>
              <a:srgbClr val="001AE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2" name="Freeform 28"/>
            <p:cNvSpPr>
              <a:spLocks/>
            </p:cNvSpPr>
            <p:nvPr/>
          </p:nvSpPr>
          <p:spPr bwMode="auto">
            <a:xfrm>
              <a:off x="3844" y="3073"/>
              <a:ext cx="143" cy="207"/>
            </a:xfrm>
            <a:custGeom>
              <a:avLst/>
              <a:gdLst/>
              <a:ahLst/>
              <a:cxnLst>
                <a:cxn ang="0">
                  <a:pos x="0" y="0"/>
                </a:cxn>
                <a:cxn ang="0">
                  <a:pos x="143" y="207"/>
                </a:cxn>
                <a:cxn ang="0">
                  <a:pos x="0" y="0"/>
                </a:cxn>
              </a:cxnLst>
              <a:rect l="0" t="0" r="r" b="b"/>
              <a:pathLst>
                <a:path w="143" h="207">
                  <a:moveTo>
                    <a:pt x="0" y="0"/>
                  </a:moveTo>
                  <a:lnTo>
                    <a:pt x="143" y="207"/>
                  </a:lnTo>
                  <a:lnTo>
                    <a:pt x="0" y="0"/>
                  </a:lnTo>
                  <a:close/>
                </a:path>
              </a:pathLst>
            </a:custGeom>
            <a:solidFill>
              <a:srgbClr val="0D859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3" name="Rectangle 29"/>
            <p:cNvSpPr>
              <a:spLocks noChangeArrowheads="1"/>
            </p:cNvSpPr>
            <p:nvPr/>
          </p:nvSpPr>
          <p:spPr bwMode="auto">
            <a:xfrm>
              <a:off x="4270" y="1934"/>
              <a:ext cx="968" cy="4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Comic Sans MS" pitchFamily="66" charset="0"/>
                </a:rPr>
                <a:t>Distant Reality</a:t>
              </a:r>
            </a:p>
            <a:p>
              <a:pPr marL="0" marR="0" lvl="0" indent="0" algn="ctr" defTabSz="914400" rtl="0" eaLnBrk="1" fontAlgn="base" latinLnBrk="0" hangingPunct="1">
                <a:lnSpc>
                  <a:spcPct val="100000"/>
                </a:lnSpc>
                <a:spcBef>
                  <a:spcPct val="0"/>
                </a:spcBef>
                <a:spcAft>
                  <a:spcPct val="0"/>
                </a:spcAft>
                <a:buClrTx/>
                <a:buSzTx/>
                <a:buFontTx/>
                <a:buNone/>
                <a:tabLst/>
              </a:pPr>
              <a:endParaRPr lang="en-US" b="1" dirty="0" smtClean="0">
                <a:solidFill>
                  <a:srgbClr val="000000"/>
                </a:solidFill>
                <a:latin typeface="Comic Sans MS" pitchFamily="66"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Comic Sans MS" pitchFamily="66" charset="0"/>
                </a:rPr>
                <a:t>MACRO</a:t>
              </a:r>
              <a:endParaRPr kumimoji="0" lang="en-US" b="1" i="0" u="none" strike="noStrike" cap="none" normalizeH="0" baseline="0" dirty="0" smtClean="0">
                <a:ln>
                  <a:noFill/>
                </a:ln>
                <a:solidFill>
                  <a:schemeClr val="tx1"/>
                </a:solidFill>
                <a:effectLst/>
                <a:latin typeface="Comic Sans MS" pitchFamily="66" charset="0"/>
              </a:endParaRPr>
            </a:p>
          </p:txBody>
        </p:sp>
        <p:sp>
          <p:nvSpPr>
            <p:cNvPr id="1055" name="Freeform 31"/>
            <p:cNvSpPr>
              <a:spLocks/>
            </p:cNvSpPr>
            <p:nvPr/>
          </p:nvSpPr>
          <p:spPr bwMode="auto">
            <a:xfrm>
              <a:off x="2021" y="2636"/>
              <a:ext cx="9" cy="192"/>
            </a:xfrm>
            <a:custGeom>
              <a:avLst/>
              <a:gdLst/>
              <a:ahLst/>
              <a:cxnLst>
                <a:cxn ang="0">
                  <a:pos x="0" y="0"/>
                </a:cxn>
                <a:cxn ang="0">
                  <a:pos x="0" y="0"/>
                </a:cxn>
                <a:cxn ang="0">
                  <a:pos x="9" y="192"/>
                </a:cxn>
                <a:cxn ang="0">
                  <a:pos x="0" y="0"/>
                </a:cxn>
              </a:cxnLst>
              <a:rect l="0" t="0" r="r" b="b"/>
              <a:pathLst>
                <a:path w="9" h="192">
                  <a:moveTo>
                    <a:pt x="0" y="0"/>
                  </a:moveTo>
                  <a:lnTo>
                    <a:pt x="0" y="0"/>
                  </a:lnTo>
                  <a:lnTo>
                    <a:pt x="9" y="192"/>
                  </a:lnTo>
                  <a:lnTo>
                    <a:pt x="0" y="0"/>
                  </a:lnTo>
                  <a:close/>
                </a:path>
              </a:pathLst>
            </a:custGeom>
            <a:solidFill>
              <a:srgbClr val="001AE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6" name="Rectangle 32"/>
            <p:cNvSpPr>
              <a:spLocks noChangeArrowheads="1"/>
            </p:cNvSpPr>
            <p:nvPr/>
          </p:nvSpPr>
          <p:spPr bwMode="auto">
            <a:xfrm>
              <a:off x="1588" y="2681"/>
              <a:ext cx="829" cy="47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Comic Sans MS" pitchFamily="66" charset="0"/>
                </a:rPr>
                <a:t>Close Reality</a:t>
              </a:r>
            </a:p>
            <a:p>
              <a:pPr marL="0" marR="0" lvl="0" indent="0" algn="ctr" defTabSz="914400" rtl="0" eaLnBrk="1" fontAlgn="base" latinLnBrk="0" hangingPunct="1">
                <a:lnSpc>
                  <a:spcPct val="100000"/>
                </a:lnSpc>
                <a:spcBef>
                  <a:spcPct val="0"/>
                </a:spcBef>
                <a:spcAft>
                  <a:spcPct val="0"/>
                </a:spcAft>
                <a:buClrTx/>
                <a:buSzTx/>
                <a:buFontTx/>
                <a:buNone/>
                <a:tabLst/>
              </a:pPr>
              <a:endParaRPr lang="en-US" b="1" dirty="0" smtClean="0">
                <a:solidFill>
                  <a:srgbClr val="000000"/>
                </a:solidFill>
                <a:latin typeface="Comic Sans MS" pitchFamily="66"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Comic Sans MS" pitchFamily="66" charset="0"/>
                </a:rPr>
                <a:t>MICRO</a:t>
              </a:r>
              <a:endParaRPr kumimoji="0" lang="en-US" b="1" i="0" u="none" strike="noStrike" cap="none" normalizeH="0" baseline="0" dirty="0" smtClean="0">
                <a:ln>
                  <a:noFill/>
                </a:ln>
                <a:solidFill>
                  <a:schemeClr val="tx1"/>
                </a:solidFill>
                <a:effectLst/>
                <a:latin typeface="Comic Sans MS" pitchFamily="66" charset="0"/>
              </a:endParaRPr>
            </a:p>
          </p:txBody>
        </p:sp>
        <p:sp>
          <p:nvSpPr>
            <p:cNvPr id="1059" name="Freeform 35"/>
            <p:cNvSpPr>
              <a:spLocks/>
            </p:cNvSpPr>
            <p:nvPr/>
          </p:nvSpPr>
          <p:spPr bwMode="auto">
            <a:xfrm>
              <a:off x="3049" y="920"/>
              <a:ext cx="207" cy="1"/>
            </a:xfrm>
            <a:custGeom>
              <a:avLst/>
              <a:gdLst/>
              <a:ahLst/>
              <a:cxnLst>
                <a:cxn ang="0">
                  <a:pos x="0" y="0"/>
                </a:cxn>
                <a:cxn ang="0">
                  <a:pos x="207" y="0"/>
                </a:cxn>
                <a:cxn ang="0">
                  <a:pos x="0" y="0"/>
                </a:cxn>
              </a:cxnLst>
              <a:rect l="0" t="0" r="r" b="b"/>
              <a:pathLst>
                <a:path w="207">
                  <a:moveTo>
                    <a:pt x="0" y="0"/>
                  </a:moveTo>
                  <a:lnTo>
                    <a:pt x="207" y="0"/>
                  </a:lnTo>
                  <a:lnTo>
                    <a:pt x="0" y="0"/>
                  </a:lnTo>
                  <a:close/>
                </a:path>
              </a:pathLst>
            </a:custGeom>
            <a:solidFill>
              <a:srgbClr val="001AE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1" name="Rectangle 37"/>
            <p:cNvSpPr>
              <a:spLocks noChangeArrowheads="1"/>
            </p:cNvSpPr>
            <p:nvPr/>
          </p:nvSpPr>
          <p:spPr bwMode="auto">
            <a:xfrm>
              <a:off x="1236" y="1055"/>
              <a:ext cx="879" cy="32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b="1" dirty="0" smtClean="0">
                  <a:solidFill>
                    <a:srgbClr val="000000"/>
                  </a:solidFill>
                  <a:latin typeface="Comic Sans MS" pitchFamily="66" charset="0"/>
                </a:rPr>
                <a:t>Intermediate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Comic Sans MS" pitchFamily="66" charset="0"/>
                </a:rPr>
                <a:t>Reality</a:t>
              </a:r>
              <a:endParaRPr kumimoji="0" lang="en-US" b="1" i="0" u="none" strike="noStrike" cap="none" normalizeH="0" baseline="0" dirty="0" smtClean="0">
                <a:ln>
                  <a:noFill/>
                </a:ln>
                <a:solidFill>
                  <a:schemeClr val="tx1"/>
                </a:solidFill>
                <a:effectLst/>
                <a:latin typeface="Comic Sans MS" pitchFamily="66" charset="0"/>
              </a:endParaRP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60438"/>
          </a:xfrm>
        </p:spPr>
        <p:txBody>
          <a:bodyPr>
            <a:normAutofit fontScale="90000"/>
          </a:bodyPr>
          <a:lstStyle/>
          <a:p>
            <a:r>
              <a:rPr lang="en-US" dirty="0" smtClean="0"/>
              <a:t>The Educator’s role in transformative learning:</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t>Examine the assumptions that underlie your beliefs,  feelings and actions</a:t>
            </a:r>
          </a:p>
          <a:p>
            <a:r>
              <a:rPr lang="en-US" dirty="0" smtClean="0"/>
              <a:t>Assess the consequences of these assumptions</a:t>
            </a:r>
          </a:p>
          <a:p>
            <a:r>
              <a:rPr lang="en-US" dirty="0" smtClean="0"/>
              <a:t>Identify and explore alternative sets of assumptions</a:t>
            </a:r>
          </a:p>
          <a:p>
            <a:r>
              <a:rPr lang="en-US" dirty="0" smtClean="0"/>
              <a:t>Test the validity of assumptions through participation in reflective dialog</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Documents and Settings\ratwabe\Local Settings\Temp\Temporary Internet Files\Content.IE5\220K2YHX\MCAN04429_0000[1].wmf"/>
          <p:cNvPicPr>
            <a:picLocks noChangeAspect="1" noChangeArrowheads="1"/>
          </p:cNvPicPr>
          <p:nvPr/>
        </p:nvPicPr>
        <p:blipFill>
          <a:blip r:embed="rId2"/>
          <a:srcRect/>
          <a:stretch>
            <a:fillRect/>
          </a:stretch>
        </p:blipFill>
        <p:spPr bwMode="auto">
          <a:xfrm>
            <a:off x="5715000" y="2057400"/>
            <a:ext cx="726034" cy="910742"/>
          </a:xfrm>
          <a:prstGeom prst="rect">
            <a:avLst/>
          </a:prstGeom>
          <a:noFill/>
        </p:spPr>
      </p:pic>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a:xfrm>
            <a:off x="457200" y="2332037"/>
            <a:ext cx="8686800" cy="4525963"/>
          </a:xfrm>
        </p:spPr>
        <p:txBody>
          <a:bodyPr/>
          <a:lstStyle/>
          <a:p>
            <a:endParaRPr lang="en-US" dirty="0" smtClean="0"/>
          </a:p>
          <a:p>
            <a:r>
              <a:rPr lang="en-US" dirty="0" smtClean="0"/>
              <a:t>What are the steps you need to take to move forward?</a:t>
            </a:r>
            <a:endParaRPr lang="en-US" dirty="0"/>
          </a:p>
        </p:txBody>
      </p:sp>
      <p:pic>
        <p:nvPicPr>
          <p:cNvPr id="1026" name="Picture 2" descr="C:\Documents and Settings\ratwabe\Local Settings\Temp\Temporary Internet Files\Content.IE5\220K2YHX\MCAN04429_0000[1].wmf"/>
          <p:cNvPicPr>
            <a:picLocks noChangeAspect="1" noChangeArrowheads="1"/>
          </p:cNvPicPr>
          <p:nvPr/>
        </p:nvPicPr>
        <p:blipFill>
          <a:blip r:embed="rId2"/>
          <a:srcRect/>
          <a:stretch>
            <a:fillRect/>
          </a:stretch>
        </p:blipFill>
        <p:spPr bwMode="auto">
          <a:xfrm>
            <a:off x="1143000" y="5562600"/>
            <a:ext cx="726034" cy="910742"/>
          </a:xfrm>
          <a:prstGeom prst="rect">
            <a:avLst/>
          </a:prstGeom>
          <a:noFill/>
        </p:spPr>
      </p:pic>
      <p:pic>
        <p:nvPicPr>
          <p:cNvPr id="1027" name="Picture 3" descr="C:\Documents and Settings\ratwabe\Local Settings\Temp\Temporary Internet Files\Content.IE5\220K2YHX\MCAN04429_0000[1].wmf"/>
          <p:cNvPicPr>
            <a:picLocks noChangeAspect="1" noChangeArrowheads="1"/>
          </p:cNvPicPr>
          <p:nvPr/>
        </p:nvPicPr>
        <p:blipFill>
          <a:blip r:embed="rId2"/>
          <a:srcRect/>
          <a:stretch>
            <a:fillRect/>
          </a:stretch>
        </p:blipFill>
        <p:spPr bwMode="auto">
          <a:xfrm>
            <a:off x="3581400" y="3657600"/>
            <a:ext cx="726034" cy="910742"/>
          </a:xfrm>
          <a:prstGeom prst="rect">
            <a:avLst/>
          </a:prstGeom>
          <a:noFill/>
        </p:spPr>
      </p:pic>
      <p:pic>
        <p:nvPicPr>
          <p:cNvPr id="1031" name="Picture 7" descr="C:\Documents and Settings\ratwabe\Local Settings\Temp\Temporary Internet Files\Content.IE5\220K2YHX\MCAN04429_0000[1].wmf"/>
          <p:cNvPicPr>
            <a:picLocks noChangeAspect="1" noChangeArrowheads="1"/>
          </p:cNvPicPr>
          <p:nvPr/>
        </p:nvPicPr>
        <p:blipFill>
          <a:blip r:embed="rId2"/>
          <a:srcRect/>
          <a:stretch>
            <a:fillRect/>
          </a:stretch>
        </p:blipFill>
        <p:spPr bwMode="auto">
          <a:xfrm>
            <a:off x="7696200" y="228600"/>
            <a:ext cx="726034" cy="910742"/>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Go to the SS Wiki for more information and resources:</a:t>
            </a:r>
            <a:endParaRPr lang="en-US" dirty="0"/>
          </a:p>
        </p:txBody>
      </p:sp>
      <p:sp>
        <p:nvSpPr>
          <p:cNvPr id="3" name="Content Placeholder 2"/>
          <p:cNvSpPr>
            <a:spLocks noGrp="1"/>
          </p:cNvSpPr>
          <p:nvPr>
            <p:ph type="subTitle" idx="1"/>
          </p:nvPr>
        </p:nvSpPr>
        <p:spPr>
          <a:xfrm>
            <a:off x="228600" y="3886200"/>
            <a:ext cx="8229600" cy="1752600"/>
          </a:xfrm>
        </p:spPr>
        <p:txBody>
          <a:bodyPr/>
          <a:lstStyle/>
          <a:p>
            <a:r>
              <a:rPr lang="en-US" dirty="0" smtClean="0">
                <a:hlinkClick r:id="rId2"/>
              </a:rPr>
              <a:t>http://wisconsinsocialstudies.wikispaces.com/</a:t>
            </a:r>
            <a:r>
              <a:rPr lang="en-US" dirty="0" smtClean="0"/>
              <a:t>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Become critically aware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Perspective transformation is the process of becoming critically aware of how and why our assumptions have come to constrain the way we perceive, understand , and feel about our world;  changing these structures of habitual expectation to make possible a more inclusive, discriminating, and integrating perspective; and finally making choices or otherwise acting upon these new understandings.</a:t>
            </a:r>
          </a:p>
          <a:p>
            <a:pPr algn="r">
              <a:buNone/>
            </a:pPr>
            <a:r>
              <a:rPr lang="en-US" dirty="0" err="1" smtClean="0"/>
              <a:t>Mezirow</a:t>
            </a:r>
            <a:r>
              <a:rPr lang="en-US" smtClean="0"/>
              <a:t>, 1991 (pg 167)</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a:t>
            </a:r>
            <a:endParaRPr lang="en-US" dirty="0"/>
          </a:p>
        </p:txBody>
      </p:sp>
      <p:sp>
        <p:nvSpPr>
          <p:cNvPr id="3" name="Content Placeholder 2"/>
          <p:cNvSpPr>
            <a:spLocks noGrp="1"/>
          </p:cNvSpPr>
          <p:nvPr>
            <p:ph idx="1"/>
          </p:nvPr>
        </p:nvSpPr>
        <p:spPr>
          <a:xfrm>
            <a:off x="457200" y="1524000"/>
            <a:ext cx="8229600" cy="4602163"/>
          </a:xfrm>
        </p:spPr>
        <p:txBody>
          <a:bodyPr>
            <a:normAutofit fontScale="85000" lnSpcReduction="20000"/>
          </a:bodyPr>
          <a:lstStyle/>
          <a:p>
            <a:r>
              <a:rPr lang="en-US" b="1" i="1" dirty="0"/>
              <a:t>Global literacy</a:t>
            </a:r>
            <a:r>
              <a:rPr lang="en-US" i="1" dirty="0"/>
              <a:t> is the ability to understand and appreciate the similarities and differences in the customs, values, and beliefs of one's own culture and the cultures of others and the recognition and understanding of interrelationships among international organizations, nation-states, public and private economic entities, </a:t>
            </a:r>
            <a:r>
              <a:rPr lang="en-US" i="1" dirty="0" smtClean="0"/>
              <a:t>socio-cultural </a:t>
            </a:r>
            <a:r>
              <a:rPr lang="en-US" i="1" dirty="0"/>
              <a:t>groups, and individuals across the globe.</a:t>
            </a:r>
            <a:endParaRPr lang="en-US" dirty="0"/>
          </a:p>
          <a:p>
            <a:r>
              <a:rPr lang="en-US" dirty="0"/>
              <a:t> </a:t>
            </a:r>
          </a:p>
          <a:p>
            <a:r>
              <a:rPr lang="en-US" dirty="0"/>
              <a:t>Fundamental Question:  </a:t>
            </a:r>
            <a:r>
              <a:rPr lang="en-US" b="1" i="1" dirty="0"/>
              <a:t>How do individuals, groups and nations impact and interact with the global community?</a:t>
            </a:r>
            <a:endParaRPr lang="en-US" dirty="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t>What is Global Literacy?</a:t>
            </a:r>
          </a:p>
        </p:txBody>
      </p:sp>
      <p:sp>
        <p:nvSpPr>
          <p:cNvPr id="32771" name="Rectangle 3"/>
          <p:cNvSpPr>
            <a:spLocks noGrp="1" noChangeArrowheads="1"/>
          </p:cNvSpPr>
          <p:nvPr>
            <p:ph type="body" idx="1"/>
          </p:nvPr>
        </p:nvSpPr>
        <p:spPr/>
        <p:txBody>
          <a:bodyPr/>
          <a:lstStyle/>
          <a:p>
            <a:r>
              <a:rPr lang="en-US"/>
              <a:t>Communication</a:t>
            </a:r>
          </a:p>
          <a:p>
            <a:r>
              <a:rPr lang="en-US"/>
              <a:t>Culture</a:t>
            </a:r>
          </a:p>
          <a:p>
            <a:r>
              <a:rPr lang="en-US"/>
              <a:t>Citizenship</a:t>
            </a:r>
          </a:p>
          <a:p>
            <a:r>
              <a:rPr lang="en-US"/>
              <a:t>Careers</a:t>
            </a:r>
          </a:p>
          <a:p>
            <a:r>
              <a:rPr lang="en-US"/>
              <a:t>Community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1143000"/>
          </a:xfrm>
        </p:spPr>
        <p:txBody>
          <a:bodyPr>
            <a:normAutofit fontScale="90000"/>
          </a:bodyPr>
          <a:lstStyle/>
          <a:p>
            <a:r>
              <a:rPr lang="en-US" b="1" dirty="0" smtClean="0"/>
              <a:t>Where is Global Literacy in the Standards</a:t>
            </a:r>
            <a:endParaRPr lang="en-US" b="1" dirty="0"/>
          </a:p>
        </p:txBody>
      </p:sp>
      <p:sp>
        <p:nvSpPr>
          <p:cNvPr id="3" name="Content Placeholder 2"/>
          <p:cNvSpPr>
            <a:spLocks noGrp="1"/>
          </p:cNvSpPr>
          <p:nvPr>
            <p:ph idx="1"/>
          </p:nvPr>
        </p:nvSpPr>
        <p:spPr>
          <a:xfrm>
            <a:off x="457200" y="1828800"/>
            <a:ext cx="8229600" cy="4297363"/>
          </a:xfrm>
        </p:spPr>
        <p:txBody>
          <a:bodyPr/>
          <a:lstStyle/>
          <a:p>
            <a:r>
              <a:rPr lang="en-US" b="1" dirty="0" smtClean="0"/>
              <a:t>Geography</a:t>
            </a:r>
          </a:p>
          <a:p>
            <a:r>
              <a:rPr lang="en-US" b="1" dirty="0" smtClean="0"/>
              <a:t>History</a:t>
            </a:r>
          </a:p>
          <a:p>
            <a:r>
              <a:rPr lang="en-US" b="1" dirty="0" smtClean="0"/>
              <a:t>Political Science</a:t>
            </a:r>
          </a:p>
          <a:p>
            <a:r>
              <a:rPr lang="en-US" b="1" dirty="0" smtClean="0"/>
              <a:t>Economics</a:t>
            </a:r>
          </a:p>
          <a:p>
            <a:r>
              <a:rPr lang="en-US" b="1" dirty="0" smtClean="0"/>
              <a:t>Behavioral Sciences</a:t>
            </a:r>
            <a:endParaRPr lang="en-US"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7"/>
          <p:cNvPicPr>
            <a:picLocks noGrp="1" noChangeAspect="1" noChangeArrowheads="1"/>
          </p:cNvPicPr>
          <p:nvPr>
            <p:ph/>
          </p:nvPr>
        </p:nvPicPr>
        <p:blipFill>
          <a:blip r:embed="rId2"/>
          <a:srcRect/>
          <a:stretch>
            <a:fillRect/>
          </a:stretch>
        </p:blipFill>
        <p:spPr>
          <a:xfrm>
            <a:off x="225425" y="96838"/>
            <a:ext cx="8667750" cy="6761162"/>
          </a:xfr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dirty="0" smtClean="0"/>
              <a:t>21</a:t>
            </a:r>
            <a:r>
              <a:rPr lang="en-US" baseline="30000" dirty="0" smtClean="0"/>
              <a:t>st</a:t>
            </a:r>
            <a:r>
              <a:rPr lang="en-US" dirty="0" smtClean="0"/>
              <a:t> Century Skills Maps</a:t>
            </a:r>
            <a:endParaRPr lang="en-US" dirty="0"/>
          </a:p>
        </p:txBody>
      </p:sp>
      <p:sp>
        <p:nvSpPr>
          <p:cNvPr id="3" name="Content Placeholder 2"/>
          <p:cNvSpPr>
            <a:spLocks noGrp="1"/>
          </p:cNvSpPr>
          <p:nvPr>
            <p:ph idx="1"/>
          </p:nvPr>
        </p:nvSpPr>
        <p:spPr>
          <a:xfrm>
            <a:off x="457200" y="2895600"/>
            <a:ext cx="8229600" cy="3230563"/>
          </a:xfrm>
        </p:spPr>
        <p:txBody>
          <a:bodyPr/>
          <a:lstStyle/>
          <a:p>
            <a:r>
              <a:rPr lang="en-US" dirty="0" smtClean="0">
                <a:hlinkClick r:id="rId2"/>
              </a:rPr>
              <a:t>http://www.21stcenturyskills.org/documents/ss_map_11_12_08.pdf</a:t>
            </a:r>
            <a:r>
              <a:rPr lang="en-US" dirty="0" smtClean="0"/>
              <a:t>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Elementary</a:t>
            </a:r>
            <a:endParaRPr lang="en-US" dirty="0"/>
          </a:p>
        </p:txBody>
      </p:sp>
      <p:sp>
        <p:nvSpPr>
          <p:cNvPr id="3" name="Content Placeholder 2"/>
          <p:cNvSpPr>
            <a:spLocks noGrp="1"/>
          </p:cNvSpPr>
          <p:nvPr>
            <p:ph idx="1"/>
          </p:nvPr>
        </p:nvSpPr>
        <p:spPr>
          <a:xfrm>
            <a:off x="457200" y="1371600"/>
            <a:ext cx="8229600" cy="5486400"/>
          </a:xfrm>
        </p:spPr>
        <p:txBody>
          <a:bodyPr>
            <a:normAutofit fontScale="70000" lnSpcReduction="20000"/>
          </a:bodyPr>
          <a:lstStyle/>
          <a:p>
            <a:r>
              <a:rPr lang="en-US" b="1" dirty="0" smtClean="0"/>
              <a:t>Information Literacy</a:t>
            </a:r>
            <a:r>
              <a:rPr lang="en-US" dirty="0" smtClean="0"/>
              <a:t>: Working in small groups, students select a nation from each continent and use online encyclopedias, electronic databases and other Web sites to study several examples of daily life in regions in those nations. They present findings to the class using presentation software. Students create a Venn diagram to compare and contrast two communities from around the world using illustrations or information to demonstrate understanding. </a:t>
            </a:r>
          </a:p>
          <a:p>
            <a:r>
              <a:rPr lang="en-US" b="1" dirty="0" smtClean="0"/>
              <a:t>Social Cross Cultural Skills:</a:t>
            </a:r>
            <a:r>
              <a:rPr lang="en-US" dirty="0" smtClean="0"/>
              <a:t> Students use an educationally oriented global network such as the non-profit </a:t>
            </a:r>
            <a:r>
              <a:rPr lang="en-US" dirty="0" err="1" smtClean="0"/>
              <a:t>iEARN</a:t>
            </a:r>
            <a:r>
              <a:rPr lang="en-US" dirty="0" smtClean="0"/>
              <a:t>(International Education and Resource Network) or the United Nations’ UNICEF, Voices of Youth project. Students engage children or children’s stories in vastly different cultural contexts and develop an understanding of the similarities between the life experiences in these two places. This should be clearly focused on similarities in the children’s lives and may or may not involve actual communication with children from another country. Children represent their knowledge in some format, such as oral reports or poster presentations.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Middle</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t>Communication:</a:t>
            </a:r>
            <a:r>
              <a:rPr lang="en-US" dirty="0" smtClean="0"/>
              <a:t>  Research information on the local implications of a global issue of concern (e.g., child poverty, hunger, homelessness). Students organize their information and a possible solution and write a persuasive letter that is to be proof-read, peer edited, and finally sent via e-mail to a local public official.</a:t>
            </a:r>
          </a:p>
          <a:p>
            <a:r>
              <a:rPr lang="en-US" b="1" dirty="0" smtClean="0"/>
              <a:t>ICT Literacy: </a:t>
            </a:r>
            <a:r>
              <a:rPr lang="en-US" dirty="0" smtClean="0"/>
              <a:t>Conduct research using the Internet and electronic library databases to identify and describe the roles of international and multinational humanitarian organizations. Formulate a list of questions about each agency’s role in helping children. E-mail the questions to the proper contact person at one of the identified organizations.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TotalTime>
  <Words>739</Words>
  <Application>Microsoft Office PowerPoint</Application>
  <PresentationFormat>On-screen Show (4:3)</PresentationFormat>
  <Paragraphs>63</Paragraphs>
  <Slides>16</Slides>
  <Notes>2</Notes>
  <HiddenSlides>1</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Infusing Global Literacy into Social Studies</vt:lpstr>
      <vt:lpstr>Become critically aware</vt:lpstr>
      <vt:lpstr>Definition</vt:lpstr>
      <vt:lpstr>What is Global Literacy?</vt:lpstr>
      <vt:lpstr>Where is Global Literacy in the Standards</vt:lpstr>
      <vt:lpstr>Slide 6</vt:lpstr>
      <vt:lpstr>21st Century Skills Maps</vt:lpstr>
      <vt:lpstr>Elementary</vt:lpstr>
      <vt:lpstr>Middle</vt:lpstr>
      <vt:lpstr>High</vt:lpstr>
      <vt:lpstr>Where is your reality</vt:lpstr>
      <vt:lpstr>Building bridges</vt:lpstr>
      <vt:lpstr>Slide 13</vt:lpstr>
      <vt:lpstr>The Educator’s role in transformative learning: </vt:lpstr>
      <vt:lpstr>Next Steps</vt:lpstr>
      <vt:lpstr>Go to the SS Wiki for more information and resources:</vt:lpstr>
    </vt:vector>
  </TitlesOfParts>
  <Company>State of Wisconsin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21st Century Social Studies</dc:title>
  <dc:creator>Beth E. Ratway</dc:creator>
  <cp:lastModifiedBy>Beth E. Ratway</cp:lastModifiedBy>
  <cp:revision>13</cp:revision>
  <dcterms:created xsi:type="dcterms:W3CDTF">2009-03-11T17:24:05Z</dcterms:created>
  <dcterms:modified xsi:type="dcterms:W3CDTF">2009-03-16T21:33:59Z</dcterms:modified>
</cp:coreProperties>
</file>