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Default Extension="bin" ContentType="application/vnd.openxmlformats-officedocument.oleObject"/>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layout2.xml" ContentType="application/vnd.openxmlformats-officedocument.drawingml.diagramLayout+xml"/>
  <Default Extension="gif" ContentType="image/gif"/>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6"/>
  </p:notesMasterIdLst>
  <p:handoutMasterIdLst>
    <p:handoutMasterId r:id="rId77"/>
  </p:handoutMasterIdLst>
  <p:sldIdLst>
    <p:sldId id="256" r:id="rId2"/>
    <p:sldId id="262" r:id="rId3"/>
    <p:sldId id="304" r:id="rId4"/>
    <p:sldId id="338" r:id="rId5"/>
    <p:sldId id="328" r:id="rId6"/>
    <p:sldId id="287" r:id="rId7"/>
    <p:sldId id="303" r:id="rId8"/>
    <p:sldId id="305" r:id="rId9"/>
    <p:sldId id="288" r:id="rId10"/>
    <p:sldId id="315" r:id="rId11"/>
    <p:sldId id="316" r:id="rId12"/>
    <p:sldId id="317" r:id="rId13"/>
    <p:sldId id="306" r:id="rId14"/>
    <p:sldId id="312" r:id="rId15"/>
    <p:sldId id="313" r:id="rId16"/>
    <p:sldId id="300" r:id="rId17"/>
    <p:sldId id="289" r:id="rId18"/>
    <p:sldId id="290" r:id="rId19"/>
    <p:sldId id="291" r:id="rId20"/>
    <p:sldId id="293" r:id="rId21"/>
    <p:sldId id="294" r:id="rId22"/>
    <p:sldId id="295" r:id="rId23"/>
    <p:sldId id="299" r:id="rId24"/>
    <p:sldId id="292" r:id="rId25"/>
    <p:sldId id="307" r:id="rId26"/>
    <p:sldId id="308" r:id="rId27"/>
    <p:sldId id="314" r:id="rId28"/>
    <p:sldId id="344" r:id="rId29"/>
    <p:sldId id="301" r:id="rId30"/>
    <p:sldId id="281" r:id="rId31"/>
    <p:sldId id="310" r:id="rId32"/>
    <p:sldId id="311" r:id="rId33"/>
    <p:sldId id="318" r:id="rId34"/>
    <p:sldId id="274" r:id="rId35"/>
    <p:sldId id="259" r:id="rId36"/>
    <p:sldId id="321" r:id="rId37"/>
    <p:sldId id="261" r:id="rId38"/>
    <p:sldId id="322" r:id="rId39"/>
    <p:sldId id="258" r:id="rId40"/>
    <p:sldId id="323" r:id="rId41"/>
    <p:sldId id="260" r:id="rId42"/>
    <p:sldId id="282" r:id="rId43"/>
    <p:sldId id="283" r:id="rId44"/>
    <p:sldId id="284" r:id="rId45"/>
    <p:sldId id="285" r:id="rId46"/>
    <p:sldId id="286" r:id="rId47"/>
    <p:sldId id="348" r:id="rId48"/>
    <p:sldId id="324" r:id="rId49"/>
    <p:sldId id="309" r:id="rId50"/>
    <p:sldId id="320" r:id="rId51"/>
    <p:sldId id="345" r:id="rId52"/>
    <p:sldId id="319" r:id="rId53"/>
    <p:sldId id="346" r:id="rId54"/>
    <p:sldId id="347" r:id="rId55"/>
    <p:sldId id="325" r:id="rId56"/>
    <p:sldId id="275" r:id="rId57"/>
    <p:sldId id="342" r:id="rId58"/>
    <p:sldId id="339" r:id="rId59"/>
    <p:sldId id="340" r:id="rId60"/>
    <p:sldId id="341" r:id="rId61"/>
    <p:sldId id="343" r:id="rId62"/>
    <p:sldId id="332" r:id="rId63"/>
    <p:sldId id="276" r:id="rId64"/>
    <p:sldId id="333" r:id="rId65"/>
    <p:sldId id="277" r:id="rId66"/>
    <p:sldId id="334" r:id="rId67"/>
    <p:sldId id="278" r:id="rId68"/>
    <p:sldId id="335" r:id="rId69"/>
    <p:sldId id="279" r:id="rId70"/>
    <p:sldId id="336" r:id="rId71"/>
    <p:sldId id="280" r:id="rId72"/>
    <p:sldId id="337" r:id="rId73"/>
    <p:sldId id="326" r:id="rId74"/>
    <p:sldId id="329" r:id="rId7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34578" autoAdjust="0"/>
    <p:restoredTop sz="86481" autoAdjust="0"/>
  </p:normalViewPr>
  <p:slideViewPr>
    <p:cSldViewPr>
      <p:cViewPr varScale="1">
        <p:scale>
          <a:sx n="60" d="100"/>
          <a:sy n="60" d="100"/>
        </p:scale>
        <p:origin x="-390" y="-96"/>
      </p:cViewPr>
      <p:guideLst>
        <p:guide orient="horz" pos="2160"/>
        <p:guide pos="2880"/>
      </p:guideLst>
    </p:cSldViewPr>
  </p:slideViewPr>
  <p:outlineViewPr>
    <p:cViewPr>
      <p:scale>
        <a:sx n="33" d="100"/>
        <a:sy n="33" d="100"/>
      </p:scale>
      <p:origin x="0" y="924"/>
    </p:cViewPr>
  </p:outlineViewPr>
  <p:notesTextViewPr>
    <p:cViewPr>
      <p:scale>
        <a:sx n="100" d="100"/>
        <a:sy n="100" d="100"/>
      </p:scale>
      <p:origin x="0" y="0"/>
    </p:cViewPr>
  </p:notesTextViewPr>
  <p:sorterViewPr>
    <p:cViewPr>
      <p:scale>
        <a:sx n="66" d="100"/>
        <a:sy n="66" d="100"/>
      </p:scale>
      <p:origin x="0" y="6276"/>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2CD8B01-FF5E-48D2-AC48-1F7C9DD00F9A}"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US"/>
        </a:p>
      </dgm:t>
    </dgm:pt>
    <dgm:pt modelId="{B7FBBBB5-0133-432E-8308-994E15D56E02}">
      <dgm:prSet phldrT="[Text]"/>
      <dgm:spPr/>
      <dgm:t>
        <a:bodyPr/>
        <a:lstStyle/>
        <a:p>
          <a:r>
            <a:rPr lang="en-US" dirty="0" smtClean="0"/>
            <a:t>Engagement</a:t>
          </a:r>
          <a:endParaRPr lang="en-US" dirty="0"/>
        </a:p>
      </dgm:t>
    </dgm:pt>
    <dgm:pt modelId="{6D6EC0FD-D860-4C75-834E-837F455B4C0F}" type="parTrans" cxnId="{C28A7E46-A69D-4AAA-BC04-1F6B65470BCE}">
      <dgm:prSet/>
      <dgm:spPr/>
      <dgm:t>
        <a:bodyPr/>
        <a:lstStyle/>
        <a:p>
          <a:endParaRPr lang="en-US"/>
        </a:p>
      </dgm:t>
    </dgm:pt>
    <dgm:pt modelId="{E6AC58D3-C760-4AB3-9AE8-E94196BF2D34}" type="sibTrans" cxnId="{C28A7E46-A69D-4AAA-BC04-1F6B65470BCE}">
      <dgm:prSet/>
      <dgm:spPr/>
      <dgm:t>
        <a:bodyPr/>
        <a:lstStyle/>
        <a:p>
          <a:endParaRPr lang="en-US"/>
        </a:p>
      </dgm:t>
    </dgm:pt>
    <dgm:pt modelId="{D3102D80-5AA2-4942-80D8-5FE23F2F17B9}">
      <dgm:prSet phldrT="[Text]"/>
      <dgm:spPr/>
      <dgm:t>
        <a:bodyPr/>
        <a:lstStyle/>
        <a:p>
          <a:r>
            <a:rPr lang="en-US" dirty="0" smtClean="0"/>
            <a:t>Exploration</a:t>
          </a:r>
          <a:endParaRPr lang="en-US" dirty="0"/>
        </a:p>
      </dgm:t>
    </dgm:pt>
    <dgm:pt modelId="{B0574108-594D-449E-9BC2-6BAB5DBED000}" type="parTrans" cxnId="{AB9F3BF7-BEA7-455E-B170-575EFD8E6F85}">
      <dgm:prSet/>
      <dgm:spPr/>
      <dgm:t>
        <a:bodyPr/>
        <a:lstStyle/>
        <a:p>
          <a:endParaRPr lang="en-US"/>
        </a:p>
      </dgm:t>
    </dgm:pt>
    <dgm:pt modelId="{A76D52A7-E55F-4670-B3AF-73690AC28003}" type="sibTrans" cxnId="{AB9F3BF7-BEA7-455E-B170-575EFD8E6F85}">
      <dgm:prSet/>
      <dgm:spPr/>
      <dgm:t>
        <a:bodyPr/>
        <a:lstStyle/>
        <a:p>
          <a:endParaRPr lang="en-US"/>
        </a:p>
      </dgm:t>
    </dgm:pt>
    <dgm:pt modelId="{C8A8DBEF-E5E7-4383-B079-E7D1D4B78ECF}">
      <dgm:prSet phldrT="[Text]"/>
      <dgm:spPr/>
      <dgm:t>
        <a:bodyPr/>
        <a:lstStyle/>
        <a:p>
          <a:r>
            <a:rPr lang="en-US" dirty="0" smtClean="0"/>
            <a:t>Explanation</a:t>
          </a:r>
          <a:endParaRPr lang="en-US" dirty="0"/>
        </a:p>
      </dgm:t>
    </dgm:pt>
    <dgm:pt modelId="{BFEF1DFA-47BB-49E8-8967-DCE3FD97AC7C}" type="parTrans" cxnId="{C812F3E7-37BE-4A06-ACC5-8197B6D421F4}">
      <dgm:prSet/>
      <dgm:spPr/>
      <dgm:t>
        <a:bodyPr/>
        <a:lstStyle/>
        <a:p>
          <a:endParaRPr lang="en-US"/>
        </a:p>
      </dgm:t>
    </dgm:pt>
    <dgm:pt modelId="{30DA0604-2952-41E2-87A7-51D23DF92095}" type="sibTrans" cxnId="{C812F3E7-37BE-4A06-ACC5-8197B6D421F4}">
      <dgm:prSet/>
      <dgm:spPr/>
      <dgm:t>
        <a:bodyPr/>
        <a:lstStyle/>
        <a:p>
          <a:endParaRPr lang="en-US"/>
        </a:p>
      </dgm:t>
    </dgm:pt>
    <dgm:pt modelId="{71210800-E0A9-4671-9CC0-930D5C51DDEE}">
      <dgm:prSet phldrT="[Text]"/>
      <dgm:spPr/>
      <dgm:t>
        <a:bodyPr/>
        <a:lstStyle/>
        <a:p>
          <a:r>
            <a:rPr lang="en-US" dirty="0" smtClean="0"/>
            <a:t>Extension</a:t>
          </a:r>
          <a:endParaRPr lang="en-US" dirty="0"/>
        </a:p>
      </dgm:t>
    </dgm:pt>
    <dgm:pt modelId="{601F1EE7-B352-44E3-A953-01407AD13E95}" type="parTrans" cxnId="{D6C7EDE9-5EFB-4339-88DF-BA8E347B02AB}">
      <dgm:prSet/>
      <dgm:spPr/>
      <dgm:t>
        <a:bodyPr/>
        <a:lstStyle/>
        <a:p>
          <a:endParaRPr lang="en-US"/>
        </a:p>
      </dgm:t>
    </dgm:pt>
    <dgm:pt modelId="{C1F84081-3302-4CDB-9DF7-C381141D2BC2}" type="sibTrans" cxnId="{D6C7EDE9-5EFB-4339-88DF-BA8E347B02AB}">
      <dgm:prSet/>
      <dgm:spPr/>
      <dgm:t>
        <a:bodyPr/>
        <a:lstStyle/>
        <a:p>
          <a:endParaRPr lang="en-US"/>
        </a:p>
      </dgm:t>
    </dgm:pt>
    <dgm:pt modelId="{22FE6367-715B-43B8-B906-40BDBA921D04}">
      <dgm:prSet phldrT="[Text]"/>
      <dgm:spPr/>
      <dgm:t>
        <a:bodyPr/>
        <a:lstStyle/>
        <a:p>
          <a:r>
            <a:rPr lang="en-US" dirty="0" smtClean="0"/>
            <a:t>Evaluation</a:t>
          </a:r>
          <a:endParaRPr lang="en-US" dirty="0"/>
        </a:p>
      </dgm:t>
    </dgm:pt>
    <dgm:pt modelId="{CB898F0A-D79E-4EF3-9FE3-F87B9F14DC94}" type="parTrans" cxnId="{96204CF3-3037-4A5B-9FB3-837B23B1C73D}">
      <dgm:prSet/>
      <dgm:spPr/>
      <dgm:t>
        <a:bodyPr/>
        <a:lstStyle/>
        <a:p>
          <a:endParaRPr lang="en-US"/>
        </a:p>
      </dgm:t>
    </dgm:pt>
    <dgm:pt modelId="{96BC0984-82D3-497C-A13B-E7CB772DC487}" type="sibTrans" cxnId="{96204CF3-3037-4A5B-9FB3-837B23B1C73D}">
      <dgm:prSet/>
      <dgm:spPr/>
      <dgm:t>
        <a:bodyPr/>
        <a:lstStyle/>
        <a:p>
          <a:endParaRPr lang="en-US"/>
        </a:p>
      </dgm:t>
    </dgm:pt>
    <dgm:pt modelId="{3F64C4D9-9B4A-4B36-8E8B-6E137F7A791D}" type="pres">
      <dgm:prSet presAssocID="{E2CD8B01-FF5E-48D2-AC48-1F7C9DD00F9A}" presName="cycle" presStyleCnt="0">
        <dgm:presLayoutVars>
          <dgm:dir/>
          <dgm:resizeHandles val="exact"/>
        </dgm:presLayoutVars>
      </dgm:prSet>
      <dgm:spPr/>
      <dgm:t>
        <a:bodyPr/>
        <a:lstStyle/>
        <a:p>
          <a:endParaRPr lang="en-US"/>
        </a:p>
      </dgm:t>
    </dgm:pt>
    <dgm:pt modelId="{0C22CE55-33A1-4B81-B29D-035151C7DDD1}" type="pres">
      <dgm:prSet presAssocID="{B7FBBBB5-0133-432E-8308-994E15D56E02}" presName="node" presStyleLbl="node1" presStyleIdx="0" presStyleCnt="5">
        <dgm:presLayoutVars>
          <dgm:bulletEnabled val="1"/>
        </dgm:presLayoutVars>
      </dgm:prSet>
      <dgm:spPr/>
      <dgm:t>
        <a:bodyPr/>
        <a:lstStyle/>
        <a:p>
          <a:endParaRPr lang="en-US"/>
        </a:p>
      </dgm:t>
    </dgm:pt>
    <dgm:pt modelId="{B48F8A48-6366-47C5-9D56-135F10A17116}" type="pres">
      <dgm:prSet presAssocID="{B7FBBBB5-0133-432E-8308-994E15D56E02}" presName="spNode" presStyleCnt="0"/>
      <dgm:spPr/>
    </dgm:pt>
    <dgm:pt modelId="{06036327-D24E-41FB-8ACA-EC9043078EF9}" type="pres">
      <dgm:prSet presAssocID="{E6AC58D3-C760-4AB3-9AE8-E94196BF2D34}" presName="sibTrans" presStyleLbl="sibTrans1D1" presStyleIdx="0" presStyleCnt="5"/>
      <dgm:spPr/>
      <dgm:t>
        <a:bodyPr/>
        <a:lstStyle/>
        <a:p>
          <a:endParaRPr lang="en-US"/>
        </a:p>
      </dgm:t>
    </dgm:pt>
    <dgm:pt modelId="{CA96F91F-18A8-49C9-8A68-D7E724988A4E}" type="pres">
      <dgm:prSet presAssocID="{D3102D80-5AA2-4942-80D8-5FE23F2F17B9}" presName="node" presStyleLbl="node1" presStyleIdx="1" presStyleCnt="5">
        <dgm:presLayoutVars>
          <dgm:bulletEnabled val="1"/>
        </dgm:presLayoutVars>
      </dgm:prSet>
      <dgm:spPr/>
      <dgm:t>
        <a:bodyPr/>
        <a:lstStyle/>
        <a:p>
          <a:endParaRPr lang="en-US"/>
        </a:p>
      </dgm:t>
    </dgm:pt>
    <dgm:pt modelId="{3CBB9A5A-D9D2-4F0A-8436-6C3259D9F677}" type="pres">
      <dgm:prSet presAssocID="{D3102D80-5AA2-4942-80D8-5FE23F2F17B9}" presName="spNode" presStyleCnt="0"/>
      <dgm:spPr/>
    </dgm:pt>
    <dgm:pt modelId="{8C274F90-2C54-4BC9-8002-02924CB9AEB6}" type="pres">
      <dgm:prSet presAssocID="{A76D52A7-E55F-4670-B3AF-73690AC28003}" presName="sibTrans" presStyleLbl="sibTrans1D1" presStyleIdx="1" presStyleCnt="5"/>
      <dgm:spPr/>
      <dgm:t>
        <a:bodyPr/>
        <a:lstStyle/>
        <a:p>
          <a:endParaRPr lang="en-US"/>
        </a:p>
      </dgm:t>
    </dgm:pt>
    <dgm:pt modelId="{FE35E1EA-F145-44CB-BDBC-9C0D44638A17}" type="pres">
      <dgm:prSet presAssocID="{C8A8DBEF-E5E7-4383-B079-E7D1D4B78ECF}" presName="node" presStyleLbl="node1" presStyleIdx="2" presStyleCnt="5">
        <dgm:presLayoutVars>
          <dgm:bulletEnabled val="1"/>
        </dgm:presLayoutVars>
      </dgm:prSet>
      <dgm:spPr/>
      <dgm:t>
        <a:bodyPr/>
        <a:lstStyle/>
        <a:p>
          <a:endParaRPr lang="en-US"/>
        </a:p>
      </dgm:t>
    </dgm:pt>
    <dgm:pt modelId="{084493BD-F942-4AFC-8893-0681C5D43DAC}" type="pres">
      <dgm:prSet presAssocID="{C8A8DBEF-E5E7-4383-B079-E7D1D4B78ECF}" presName="spNode" presStyleCnt="0"/>
      <dgm:spPr/>
    </dgm:pt>
    <dgm:pt modelId="{EB00960F-D77A-4A21-9152-2338F0773F4E}" type="pres">
      <dgm:prSet presAssocID="{30DA0604-2952-41E2-87A7-51D23DF92095}" presName="sibTrans" presStyleLbl="sibTrans1D1" presStyleIdx="2" presStyleCnt="5"/>
      <dgm:spPr/>
      <dgm:t>
        <a:bodyPr/>
        <a:lstStyle/>
        <a:p>
          <a:endParaRPr lang="en-US"/>
        </a:p>
      </dgm:t>
    </dgm:pt>
    <dgm:pt modelId="{53400AF0-023B-4B7E-AA0E-FF96F3870FD4}" type="pres">
      <dgm:prSet presAssocID="{71210800-E0A9-4671-9CC0-930D5C51DDEE}" presName="node" presStyleLbl="node1" presStyleIdx="3" presStyleCnt="5">
        <dgm:presLayoutVars>
          <dgm:bulletEnabled val="1"/>
        </dgm:presLayoutVars>
      </dgm:prSet>
      <dgm:spPr/>
      <dgm:t>
        <a:bodyPr/>
        <a:lstStyle/>
        <a:p>
          <a:endParaRPr lang="en-US"/>
        </a:p>
      </dgm:t>
    </dgm:pt>
    <dgm:pt modelId="{9036BCBB-BF48-40A2-80FA-EB06AD3EE763}" type="pres">
      <dgm:prSet presAssocID="{71210800-E0A9-4671-9CC0-930D5C51DDEE}" presName="spNode" presStyleCnt="0"/>
      <dgm:spPr/>
    </dgm:pt>
    <dgm:pt modelId="{97A72F0B-67B0-4E7F-92DB-93E86F4074F5}" type="pres">
      <dgm:prSet presAssocID="{C1F84081-3302-4CDB-9DF7-C381141D2BC2}" presName="sibTrans" presStyleLbl="sibTrans1D1" presStyleIdx="3" presStyleCnt="5"/>
      <dgm:spPr/>
      <dgm:t>
        <a:bodyPr/>
        <a:lstStyle/>
        <a:p>
          <a:endParaRPr lang="en-US"/>
        </a:p>
      </dgm:t>
    </dgm:pt>
    <dgm:pt modelId="{A2140DA8-9074-4ED8-8F30-9ECC56908586}" type="pres">
      <dgm:prSet presAssocID="{22FE6367-715B-43B8-B906-40BDBA921D04}" presName="node" presStyleLbl="node1" presStyleIdx="4" presStyleCnt="5">
        <dgm:presLayoutVars>
          <dgm:bulletEnabled val="1"/>
        </dgm:presLayoutVars>
      </dgm:prSet>
      <dgm:spPr/>
      <dgm:t>
        <a:bodyPr/>
        <a:lstStyle/>
        <a:p>
          <a:endParaRPr lang="en-US"/>
        </a:p>
      </dgm:t>
    </dgm:pt>
    <dgm:pt modelId="{243174A2-AD73-49BB-BEED-19B8AD1D52A4}" type="pres">
      <dgm:prSet presAssocID="{22FE6367-715B-43B8-B906-40BDBA921D04}" presName="spNode" presStyleCnt="0"/>
      <dgm:spPr/>
    </dgm:pt>
    <dgm:pt modelId="{C0A94B31-B82E-458A-8408-55C51FB3AF56}" type="pres">
      <dgm:prSet presAssocID="{96BC0984-82D3-497C-A13B-E7CB772DC487}" presName="sibTrans" presStyleLbl="sibTrans1D1" presStyleIdx="4" presStyleCnt="5"/>
      <dgm:spPr/>
      <dgm:t>
        <a:bodyPr/>
        <a:lstStyle/>
        <a:p>
          <a:endParaRPr lang="en-US"/>
        </a:p>
      </dgm:t>
    </dgm:pt>
  </dgm:ptLst>
  <dgm:cxnLst>
    <dgm:cxn modelId="{96204CF3-3037-4A5B-9FB3-837B23B1C73D}" srcId="{E2CD8B01-FF5E-48D2-AC48-1F7C9DD00F9A}" destId="{22FE6367-715B-43B8-B906-40BDBA921D04}" srcOrd="4" destOrd="0" parTransId="{CB898F0A-D79E-4EF3-9FE3-F87B9F14DC94}" sibTransId="{96BC0984-82D3-497C-A13B-E7CB772DC487}"/>
    <dgm:cxn modelId="{07D0A403-0BA5-4F00-99DF-939F65FF8990}" type="presOf" srcId="{B7FBBBB5-0133-432E-8308-994E15D56E02}" destId="{0C22CE55-33A1-4B81-B29D-035151C7DDD1}" srcOrd="0" destOrd="0" presId="urn:microsoft.com/office/officeart/2005/8/layout/cycle5"/>
    <dgm:cxn modelId="{16C06FFF-8D31-41BA-93D9-A80F7DD4FBE4}" type="presOf" srcId="{A76D52A7-E55F-4670-B3AF-73690AC28003}" destId="{8C274F90-2C54-4BC9-8002-02924CB9AEB6}" srcOrd="0" destOrd="0" presId="urn:microsoft.com/office/officeart/2005/8/layout/cycle5"/>
    <dgm:cxn modelId="{32B9246F-4ECE-4F7E-9F8F-73F70B90B603}" type="presOf" srcId="{C1F84081-3302-4CDB-9DF7-C381141D2BC2}" destId="{97A72F0B-67B0-4E7F-92DB-93E86F4074F5}" srcOrd="0" destOrd="0" presId="urn:microsoft.com/office/officeart/2005/8/layout/cycle5"/>
    <dgm:cxn modelId="{904E3294-EBAD-42DD-9265-396A2593E25A}" type="presOf" srcId="{E2CD8B01-FF5E-48D2-AC48-1F7C9DD00F9A}" destId="{3F64C4D9-9B4A-4B36-8E8B-6E137F7A791D}" srcOrd="0" destOrd="0" presId="urn:microsoft.com/office/officeart/2005/8/layout/cycle5"/>
    <dgm:cxn modelId="{E74C3CA9-E280-4169-9FA0-58759BC0981C}" type="presOf" srcId="{E6AC58D3-C760-4AB3-9AE8-E94196BF2D34}" destId="{06036327-D24E-41FB-8ACA-EC9043078EF9}" srcOrd="0" destOrd="0" presId="urn:microsoft.com/office/officeart/2005/8/layout/cycle5"/>
    <dgm:cxn modelId="{D6C7EDE9-5EFB-4339-88DF-BA8E347B02AB}" srcId="{E2CD8B01-FF5E-48D2-AC48-1F7C9DD00F9A}" destId="{71210800-E0A9-4671-9CC0-930D5C51DDEE}" srcOrd="3" destOrd="0" parTransId="{601F1EE7-B352-44E3-A953-01407AD13E95}" sibTransId="{C1F84081-3302-4CDB-9DF7-C381141D2BC2}"/>
    <dgm:cxn modelId="{9FED591D-0F06-4BB0-930F-DE295468FF19}" type="presOf" srcId="{96BC0984-82D3-497C-A13B-E7CB772DC487}" destId="{C0A94B31-B82E-458A-8408-55C51FB3AF56}" srcOrd="0" destOrd="0" presId="urn:microsoft.com/office/officeart/2005/8/layout/cycle5"/>
    <dgm:cxn modelId="{163F35DC-24B9-4AC3-8CD1-79601E42E85B}" type="presOf" srcId="{D3102D80-5AA2-4942-80D8-5FE23F2F17B9}" destId="{CA96F91F-18A8-49C9-8A68-D7E724988A4E}" srcOrd="0" destOrd="0" presId="urn:microsoft.com/office/officeart/2005/8/layout/cycle5"/>
    <dgm:cxn modelId="{F8A8BF12-D7CB-4E4B-A09A-D1E47D6F5F8C}" type="presOf" srcId="{C8A8DBEF-E5E7-4383-B079-E7D1D4B78ECF}" destId="{FE35E1EA-F145-44CB-BDBC-9C0D44638A17}" srcOrd="0" destOrd="0" presId="urn:microsoft.com/office/officeart/2005/8/layout/cycle5"/>
    <dgm:cxn modelId="{D641411F-A334-443E-BE56-9BEEB4557E73}" type="presOf" srcId="{71210800-E0A9-4671-9CC0-930D5C51DDEE}" destId="{53400AF0-023B-4B7E-AA0E-FF96F3870FD4}" srcOrd="0" destOrd="0" presId="urn:microsoft.com/office/officeart/2005/8/layout/cycle5"/>
    <dgm:cxn modelId="{14B581CD-B1CD-4926-A290-E05E1771BC68}" type="presOf" srcId="{22FE6367-715B-43B8-B906-40BDBA921D04}" destId="{A2140DA8-9074-4ED8-8F30-9ECC56908586}" srcOrd="0" destOrd="0" presId="urn:microsoft.com/office/officeart/2005/8/layout/cycle5"/>
    <dgm:cxn modelId="{C28A7E46-A69D-4AAA-BC04-1F6B65470BCE}" srcId="{E2CD8B01-FF5E-48D2-AC48-1F7C9DD00F9A}" destId="{B7FBBBB5-0133-432E-8308-994E15D56E02}" srcOrd="0" destOrd="0" parTransId="{6D6EC0FD-D860-4C75-834E-837F455B4C0F}" sibTransId="{E6AC58D3-C760-4AB3-9AE8-E94196BF2D34}"/>
    <dgm:cxn modelId="{E2054822-43E4-45FB-A443-8612F33FD320}" type="presOf" srcId="{30DA0604-2952-41E2-87A7-51D23DF92095}" destId="{EB00960F-D77A-4A21-9152-2338F0773F4E}" srcOrd="0" destOrd="0" presId="urn:microsoft.com/office/officeart/2005/8/layout/cycle5"/>
    <dgm:cxn modelId="{C812F3E7-37BE-4A06-ACC5-8197B6D421F4}" srcId="{E2CD8B01-FF5E-48D2-AC48-1F7C9DD00F9A}" destId="{C8A8DBEF-E5E7-4383-B079-E7D1D4B78ECF}" srcOrd="2" destOrd="0" parTransId="{BFEF1DFA-47BB-49E8-8967-DCE3FD97AC7C}" sibTransId="{30DA0604-2952-41E2-87A7-51D23DF92095}"/>
    <dgm:cxn modelId="{AB9F3BF7-BEA7-455E-B170-575EFD8E6F85}" srcId="{E2CD8B01-FF5E-48D2-AC48-1F7C9DD00F9A}" destId="{D3102D80-5AA2-4942-80D8-5FE23F2F17B9}" srcOrd="1" destOrd="0" parTransId="{B0574108-594D-449E-9BC2-6BAB5DBED000}" sibTransId="{A76D52A7-E55F-4670-B3AF-73690AC28003}"/>
    <dgm:cxn modelId="{BB544B97-F2AC-4150-8484-1C9024AE0CC8}" type="presParOf" srcId="{3F64C4D9-9B4A-4B36-8E8B-6E137F7A791D}" destId="{0C22CE55-33A1-4B81-B29D-035151C7DDD1}" srcOrd="0" destOrd="0" presId="urn:microsoft.com/office/officeart/2005/8/layout/cycle5"/>
    <dgm:cxn modelId="{2F85F17F-DAE3-4C37-A683-AD543A1A50FC}" type="presParOf" srcId="{3F64C4D9-9B4A-4B36-8E8B-6E137F7A791D}" destId="{B48F8A48-6366-47C5-9D56-135F10A17116}" srcOrd="1" destOrd="0" presId="urn:microsoft.com/office/officeart/2005/8/layout/cycle5"/>
    <dgm:cxn modelId="{E89AEA65-78A7-489E-B2D7-2BC913D4B276}" type="presParOf" srcId="{3F64C4D9-9B4A-4B36-8E8B-6E137F7A791D}" destId="{06036327-D24E-41FB-8ACA-EC9043078EF9}" srcOrd="2" destOrd="0" presId="urn:microsoft.com/office/officeart/2005/8/layout/cycle5"/>
    <dgm:cxn modelId="{EAA61B84-96B1-47C3-84DD-45AFFD4BDF96}" type="presParOf" srcId="{3F64C4D9-9B4A-4B36-8E8B-6E137F7A791D}" destId="{CA96F91F-18A8-49C9-8A68-D7E724988A4E}" srcOrd="3" destOrd="0" presId="urn:microsoft.com/office/officeart/2005/8/layout/cycle5"/>
    <dgm:cxn modelId="{55DE4C9C-398A-4A58-BD21-40209885CDAC}" type="presParOf" srcId="{3F64C4D9-9B4A-4B36-8E8B-6E137F7A791D}" destId="{3CBB9A5A-D9D2-4F0A-8436-6C3259D9F677}" srcOrd="4" destOrd="0" presId="urn:microsoft.com/office/officeart/2005/8/layout/cycle5"/>
    <dgm:cxn modelId="{F1531A60-125E-4BF0-A1D6-347BC3BE6A8C}" type="presParOf" srcId="{3F64C4D9-9B4A-4B36-8E8B-6E137F7A791D}" destId="{8C274F90-2C54-4BC9-8002-02924CB9AEB6}" srcOrd="5" destOrd="0" presId="urn:microsoft.com/office/officeart/2005/8/layout/cycle5"/>
    <dgm:cxn modelId="{07B60F9A-E824-49E4-AA3F-51D6E3D6EC92}" type="presParOf" srcId="{3F64C4D9-9B4A-4B36-8E8B-6E137F7A791D}" destId="{FE35E1EA-F145-44CB-BDBC-9C0D44638A17}" srcOrd="6" destOrd="0" presId="urn:microsoft.com/office/officeart/2005/8/layout/cycle5"/>
    <dgm:cxn modelId="{1F4EEECF-5BE5-4258-B272-0D36D8EA019B}" type="presParOf" srcId="{3F64C4D9-9B4A-4B36-8E8B-6E137F7A791D}" destId="{084493BD-F942-4AFC-8893-0681C5D43DAC}" srcOrd="7" destOrd="0" presId="urn:microsoft.com/office/officeart/2005/8/layout/cycle5"/>
    <dgm:cxn modelId="{719C0F2A-8CC5-4173-A704-D133004F8953}" type="presParOf" srcId="{3F64C4D9-9B4A-4B36-8E8B-6E137F7A791D}" destId="{EB00960F-D77A-4A21-9152-2338F0773F4E}" srcOrd="8" destOrd="0" presId="urn:microsoft.com/office/officeart/2005/8/layout/cycle5"/>
    <dgm:cxn modelId="{D748F5C0-3E9C-4CB8-9B72-D1611C73218B}" type="presParOf" srcId="{3F64C4D9-9B4A-4B36-8E8B-6E137F7A791D}" destId="{53400AF0-023B-4B7E-AA0E-FF96F3870FD4}" srcOrd="9" destOrd="0" presId="urn:microsoft.com/office/officeart/2005/8/layout/cycle5"/>
    <dgm:cxn modelId="{3998A7C6-AFC8-4540-81FF-E0D436A998E8}" type="presParOf" srcId="{3F64C4D9-9B4A-4B36-8E8B-6E137F7A791D}" destId="{9036BCBB-BF48-40A2-80FA-EB06AD3EE763}" srcOrd="10" destOrd="0" presId="urn:microsoft.com/office/officeart/2005/8/layout/cycle5"/>
    <dgm:cxn modelId="{F7AF4D56-2F6C-46BF-A817-EC71E625C770}" type="presParOf" srcId="{3F64C4D9-9B4A-4B36-8E8B-6E137F7A791D}" destId="{97A72F0B-67B0-4E7F-92DB-93E86F4074F5}" srcOrd="11" destOrd="0" presId="urn:microsoft.com/office/officeart/2005/8/layout/cycle5"/>
    <dgm:cxn modelId="{0944EF1D-5B24-469B-89E8-F334E61A4220}" type="presParOf" srcId="{3F64C4D9-9B4A-4B36-8E8B-6E137F7A791D}" destId="{A2140DA8-9074-4ED8-8F30-9ECC56908586}" srcOrd="12" destOrd="0" presId="urn:microsoft.com/office/officeart/2005/8/layout/cycle5"/>
    <dgm:cxn modelId="{4203A751-4500-4FB2-A943-095A3BAECCCC}" type="presParOf" srcId="{3F64C4D9-9B4A-4B36-8E8B-6E137F7A791D}" destId="{243174A2-AD73-49BB-BEED-19B8AD1D52A4}" srcOrd="13" destOrd="0" presId="urn:microsoft.com/office/officeart/2005/8/layout/cycle5"/>
    <dgm:cxn modelId="{9C3FAA36-CE92-41D9-B303-6AE39BE72D8F}" type="presParOf" srcId="{3F64C4D9-9B4A-4B36-8E8B-6E137F7A791D}" destId="{C0A94B31-B82E-458A-8408-55C51FB3AF56}" srcOrd="14" destOrd="0" presId="urn:microsoft.com/office/officeart/2005/8/layout/cycle5"/>
  </dgm:cxnLst>
  <dgm:bg/>
  <dgm:whole/>
</dgm:dataModel>
</file>

<file path=ppt/diagrams/data2.xml><?xml version="1.0" encoding="utf-8"?>
<dgm:dataModel xmlns:dgm="http://schemas.openxmlformats.org/drawingml/2006/diagram" xmlns:a="http://schemas.openxmlformats.org/drawingml/2006/main">
  <dgm:ptLst>
    <dgm:pt modelId="{654FAB65-2DE3-45B8-9753-D85E72D98C7D}" type="doc">
      <dgm:prSet loTypeId="urn:microsoft.com/office/officeart/2005/8/layout/hProcess9" loCatId="process" qsTypeId="urn:microsoft.com/office/officeart/2005/8/quickstyle/simple1" qsCatId="simple" csTypeId="urn:microsoft.com/office/officeart/2005/8/colors/accent1_2" csCatId="accent1" phldr="1"/>
      <dgm:spPr/>
    </dgm:pt>
    <dgm:pt modelId="{BC630234-0B83-4C4F-9398-E2AF18887448}">
      <dgm:prSet phldrT="[Text]"/>
      <dgm:spPr/>
      <dgm:t>
        <a:bodyPr/>
        <a:lstStyle/>
        <a:p>
          <a:r>
            <a:rPr lang="en-US" dirty="0" smtClean="0"/>
            <a:t>1</a:t>
          </a:r>
        </a:p>
        <a:p>
          <a:r>
            <a:rPr lang="en-US" dirty="0" smtClean="0"/>
            <a:t>We never do this</a:t>
          </a:r>
          <a:endParaRPr lang="en-US" dirty="0"/>
        </a:p>
      </dgm:t>
    </dgm:pt>
    <dgm:pt modelId="{47B1C48E-C22F-4F6F-A8E7-3AC1FA53F54D}" type="parTrans" cxnId="{385628C8-7624-4C58-A11C-8E98933302C7}">
      <dgm:prSet/>
      <dgm:spPr/>
      <dgm:t>
        <a:bodyPr/>
        <a:lstStyle/>
        <a:p>
          <a:endParaRPr lang="en-US"/>
        </a:p>
      </dgm:t>
    </dgm:pt>
    <dgm:pt modelId="{B9153438-E153-48EF-9B81-7EB2AA65CC84}" type="sibTrans" cxnId="{385628C8-7624-4C58-A11C-8E98933302C7}">
      <dgm:prSet/>
      <dgm:spPr/>
      <dgm:t>
        <a:bodyPr/>
        <a:lstStyle/>
        <a:p>
          <a:endParaRPr lang="en-US"/>
        </a:p>
      </dgm:t>
    </dgm:pt>
    <dgm:pt modelId="{29D162FD-D0F7-4B5B-A74D-BAF6D3EB2131}">
      <dgm:prSet phldrT="[Text]"/>
      <dgm:spPr/>
      <dgm:t>
        <a:bodyPr/>
        <a:lstStyle/>
        <a:p>
          <a:r>
            <a:rPr lang="en-US" dirty="0" smtClean="0"/>
            <a:t>2</a:t>
          </a:r>
        </a:p>
        <a:p>
          <a:r>
            <a:rPr lang="en-US" dirty="0" smtClean="0"/>
            <a:t>We have some opportunities to do this</a:t>
          </a:r>
          <a:endParaRPr lang="en-US" dirty="0"/>
        </a:p>
      </dgm:t>
    </dgm:pt>
    <dgm:pt modelId="{5E2B007C-A754-4BC9-A4F2-D036CD1A39EE}" type="parTrans" cxnId="{415DA5BC-E193-49A9-B18E-F45964C66CD4}">
      <dgm:prSet/>
      <dgm:spPr/>
      <dgm:t>
        <a:bodyPr/>
        <a:lstStyle/>
        <a:p>
          <a:endParaRPr lang="en-US"/>
        </a:p>
      </dgm:t>
    </dgm:pt>
    <dgm:pt modelId="{B903D74D-5063-4E66-BF83-4601CCA39551}" type="sibTrans" cxnId="{415DA5BC-E193-49A9-B18E-F45964C66CD4}">
      <dgm:prSet/>
      <dgm:spPr/>
      <dgm:t>
        <a:bodyPr/>
        <a:lstStyle/>
        <a:p>
          <a:endParaRPr lang="en-US"/>
        </a:p>
      </dgm:t>
    </dgm:pt>
    <dgm:pt modelId="{60CD676D-D218-42B1-BF36-734D1B58DD8C}">
      <dgm:prSet phldrT="[Text]"/>
      <dgm:spPr/>
      <dgm:t>
        <a:bodyPr/>
        <a:lstStyle/>
        <a:p>
          <a:r>
            <a:rPr lang="en-US" dirty="0" smtClean="0"/>
            <a:t>3</a:t>
          </a:r>
        </a:p>
        <a:p>
          <a:r>
            <a:rPr lang="en-US" dirty="0" smtClean="0"/>
            <a:t>We have many opportunities to do this</a:t>
          </a:r>
          <a:endParaRPr lang="en-US" dirty="0"/>
        </a:p>
      </dgm:t>
    </dgm:pt>
    <dgm:pt modelId="{4C794239-81AB-4C38-AFF7-9BCE22AB8722}" type="parTrans" cxnId="{D7F1A2EC-310B-455B-A229-4EF3E7746356}">
      <dgm:prSet/>
      <dgm:spPr/>
      <dgm:t>
        <a:bodyPr/>
        <a:lstStyle/>
        <a:p>
          <a:endParaRPr lang="en-US"/>
        </a:p>
      </dgm:t>
    </dgm:pt>
    <dgm:pt modelId="{31D1A399-FCF3-4B5D-82FE-A8071E263629}" type="sibTrans" cxnId="{D7F1A2EC-310B-455B-A229-4EF3E7746356}">
      <dgm:prSet/>
      <dgm:spPr/>
      <dgm:t>
        <a:bodyPr/>
        <a:lstStyle/>
        <a:p>
          <a:endParaRPr lang="en-US"/>
        </a:p>
      </dgm:t>
    </dgm:pt>
    <dgm:pt modelId="{7600E750-0CF8-4D45-94A7-78AC1D10FA66}" type="pres">
      <dgm:prSet presAssocID="{654FAB65-2DE3-45B8-9753-D85E72D98C7D}" presName="CompostProcess" presStyleCnt="0">
        <dgm:presLayoutVars>
          <dgm:dir/>
          <dgm:resizeHandles val="exact"/>
        </dgm:presLayoutVars>
      </dgm:prSet>
      <dgm:spPr/>
    </dgm:pt>
    <dgm:pt modelId="{AE38C4C2-4EB2-4C9C-ACA9-521F869320DD}" type="pres">
      <dgm:prSet presAssocID="{654FAB65-2DE3-45B8-9753-D85E72D98C7D}" presName="arrow" presStyleLbl="bgShp" presStyleIdx="0" presStyleCnt="1"/>
      <dgm:spPr/>
    </dgm:pt>
    <dgm:pt modelId="{91473EA3-36D3-41F0-8BB7-F8C2DB0BDB78}" type="pres">
      <dgm:prSet presAssocID="{654FAB65-2DE3-45B8-9753-D85E72D98C7D}" presName="linearProcess" presStyleCnt="0"/>
      <dgm:spPr/>
    </dgm:pt>
    <dgm:pt modelId="{0FFCAAF8-5A7C-46B5-856C-16A35CDBB335}" type="pres">
      <dgm:prSet presAssocID="{BC630234-0B83-4C4F-9398-E2AF18887448}" presName="textNode" presStyleLbl="node1" presStyleIdx="0" presStyleCnt="3">
        <dgm:presLayoutVars>
          <dgm:bulletEnabled val="1"/>
        </dgm:presLayoutVars>
      </dgm:prSet>
      <dgm:spPr/>
      <dgm:t>
        <a:bodyPr/>
        <a:lstStyle/>
        <a:p>
          <a:endParaRPr lang="en-US"/>
        </a:p>
      </dgm:t>
    </dgm:pt>
    <dgm:pt modelId="{D4E61470-2013-44AF-8EC6-790E1F39E355}" type="pres">
      <dgm:prSet presAssocID="{B9153438-E153-48EF-9B81-7EB2AA65CC84}" presName="sibTrans" presStyleCnt="0"/>
      <dgm:spPr/>
    </dgm:pt>
    <dgm:pt modelId="{5CAEEE7F-927F-423D-9CA6-E1743DBF85DB}" type="pres">
      <dgm:prSet presAssocID="{29D162FD-D0F7-4B5B-A74D-BAF6D3EB2131}" presName="textNode" presStyleLbl="node1" presStyleIdx="1" presStyleCnt="3">
        <dgm:presLayoutVars>
          <dgm:bulletEnabled val="1"/>
        </dgm:presLayoutVars>
      </dgm:prSet>
      <dgm:spPr/>
      <dgm:t>
        <a:bodyPr/>
        <a:lstStyle/>
        <a:p>
          <a:endParaRPr lang="en-US"/>
        </a:p>
      </dgm:t>
    </dgm:pt>
    <dgm:pt modelId="{01FFDA46-8EF9-4D31-8B95-264084CB85A2}" type="pres">
      <dgm:prSet presAssocID="{B903D74D-5063-4E66-BF83-4601CCA39551}" presName="sibTrans" presStyleCnt="0"/>
      <dgm:spPr/>
    </dgm:pt>
    <dgm:pt modelId="{D2147569-061A-4307-B958-EA21E8D3177C}" type="pres">
      <dgm:prSet presAssocID="{60CD676D-D218-42B1-BF36-734D1B58DD8C}" presName="textNode" presStyleLbl="node1" presStyleIdx="2" presStyleCnt="3">
        <dgm:presLayoutVars>
          <dgm:bulletEnabled val="1"/>
        </dgm:presLayoutVars>
      </dgm:prSet>
      <dgm:spPr/>
      <dgm:t>
        <a:bodyPr/>
        <a:lstStyle/>
        <a:p>
          <a:endParaRPr lang="en-US"/>
        </a:p>
      </dgm:t>
    </dgm:pt>
  </dgm:ptLst>
  <dgm:cxnLst>
    <dgm:cxn modelId="{D7F1A2EC-310B-455B-A229-4EF3E7746356}" srcId="{654FAB65-2DE3-45B8-9753-D85E72D98C7D}" destId="{60CD676D-D218-42B1-BF36-734D1B58DD8C}" srcOrd="2" destOrd="0" parTransId="{4C794239-81AB-4C38-AFF7-9BCE22AB8722}" sibTransId="{31D1A399-FCF3-4B5D-82FE-A8071E263629}"/>
    <dgm:cxn modelId="{35AC6AE0-5E39-4829-8E15-9B3B28BB9B10}" type="presOf" srcId="{29D162FD-D0F7-4B5B-A74D-BAF6D3EB2131}" destId="{5CAEEE7F-927F-423D-9CA6-E1743DBF85DB}" srcOrd="0" destOrd="0" presId="urn:microsoft.com/office/officeart/2005/8/layout/hProcess9"/>
    <dgm:cxn modelId="{E0FFCF37-5BE0-4B90-857E-8604B384F67E}" type="presOf" srcId="{BC630234-0B83-4C4F-9398-E2AF18887448}" destId="{0FFCAAF8-5A7C-46B5-856C-16A35CDBB335}" srcOrd="0" destOrd="0" presId="urn:microsoft.com/office/officeart/2005/8/layout/hProcess9"/>
    <dgm:cxn modelId="{385628C8-7624-4C58-A11C-8E98933302C7}" srcId="{654FAB65-2DE3-45B8-9753-D85E72D98C7D}" destId="{BC630234-0B83-4C4F-9398-E2AF18887448}" srcOrd="0" destOrd="0" parTransId="{47B1C48E-C22F-4F6F-A8E7-3AC1FA53F54D}" sibTransId="{B9153438-E153-48EF-9B81-7EB2AA65CC84}"/>
    <dgm:cxn modelId="{415DA5BC-E193-49A9-B18E-F45964C66CD4}" srcId="{654FAB65-2DE3-45B8-9753-D85E72D98C7D}" destId="{29D162FD-D0F7-4B5B-A74D-BAF6D3EB2131}" srcOrd="1" destOrd="0" parTransId="{5E2B007C-A754-4BC9-A4F2-D036CD1A39EE}" sibTransId="{B903D74D-5063-4E66-BF83-4601CCA39551}"/>
    <dgm:cxn modelId="{3760FFE6-70DF-43B2-9F58-EE2C94573CDA}" type="presOf" srcId="{60CD676D-D218-42B1-BF36-734D1B58DD8C}" destId="{D2147569-061A-4307-B958-EA21E8D3177C}" srcOrd="0" destOrd="0" presId="urn:microsoft.com/office/officeart/2005/8/layout/hProcess9"/>
    <dgm:cxn modelId="{A3E4125C-A57D-4A77-B7AF-6B9BBDE5BFC6}" type="presOf" srcId="{654FAB65-2DE3-45B8-9753-D85E72D98C7D}" destId="{7600E750-0CF8-4D45-94A7-78AC1D10FA66}" srcOrd="0" destOrd="0" presId="urn:microsoft.com/office/officeart/2005/8/layout/hProcess9"/>
    <dgm:cxn modelId="{8464F971-71B1-48D8-AE55-BD2E4C0AC9FB}" type="presParOf" srcId="{7600E750-0CF8-4D45-94A7-78AC1D10FA66}" destId="{AE38C4C2-4EB2-4C9C-ACA9-521F869320DD}" srcOrd="0" destOrd="0" presId="urn:microsoft.com/office/officeart/2005/8/layout/hProcess9"/>
    <dgm:cxn modelId="{7842C06D-9520-4614-A36A-37508704038A}" type="presParOf" srcId="{7600E750-0CF8-4D45-94A7-78AC1D10FA66}" destId="{91473EA3-36D3-41F0-8BB7-F8C2DB0BDB78}" srcOrd="1" destOrd="0" presId="urn:microsoft.com/office/officeart/2005/8/layout/hProcess9"/>
    <dgm:cxn modelId="{446D89ED-B5C6-455F-9771-01F8823F6826}" type="presParOf" srcId="{91473EA3-36D3-41F0-8BB7-F8C2DB0BDB78}" destId="{0FFCAAF8-5A7C-46B5-856C-16A35CDBB335}" srcOrd="0" destOrd="0" presId="urn:microsoft.com/office/officeart/2005/8/layout/hProcess9"/>
    <dgm:cxn modelId="{1267361B-F8BC-47D1-B4F3-D88F0FE80C71}" type="presParOf" srcId="{91473EA3-36D3-41F0-8BB7-F8C2DB0BDB78}" destId="{D4E61470-2013-44AF-8EC6-790E1F39E355}" srcOrd="1" destOrd="0" presId="urn:microsoft.com/office/officeart/2005/8/layout/hProcess9"/>
    <dgm:cxn modelId="{1D64174B-409B-4B8B-B94C-6E2B4CDF2318}" type="presParOf" srcId="{91473EA3-36D3-41F0-8BB7-F8C2DB0BDB78}" destId="{5CAEEE7F-927F-423D-9CA6-E1743DBF85DB}" srcOrd="2" destOrd="0" presId="urn:microsoft.com/office/officeart/2005/8/layout/hProcess9"/>
    <dgm:cxn modelId="{A54EA71B-5C8C-430C-AAB3-168925D0FB0E}" type="presParOf" srcId="{91473EA3-36D3-41F0-8BB7-F8C2DB0BDB78}" destId="{01FFDA46-8EF9-4D31-8B95-264084CB85A2}" srcOrd="3" destOrd="0" presId="urn:microsoft.com/office/officeart/2005/8/layout/hProcess9"/>
    <dgm:cxn modelId="{CB73C426-E830-4F2C-B727-A2E8E4514A76}" type="presParOf" srcId="{91473EA3-36D3-41F0-8BB7-F8C2DB0BDB78}" destId="{D2147569-061A-4307-B958-EA21E8D3177C}" srcOrd="4" destOrd="0" presId="urn:microsoft.com/office/officeart/2005/8/layout/hProcess9"/>
  </dgm:cxnLst>
  <dgm:bg/>
  <dgm:whole/>
</dgm:dataModel>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7.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4B9DC1F6-7446-4E6F-89B6-1BE39294F40C}" type="datetimeFigureOut">
              <a:rPr lang="en-US"/>
              <a:pPr>
                <a:defRPr/>
              </a:pPr>
              <a:t>4/2/2009</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D2CBF6B8-2D1E-4DA3-9EF1-57DED2AC18D3}" type="slidenum">
              <a:rPr lang="en-US"/>
              <a:pPr>
                <a:defRPr/>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24816EC7-5FD8-4C4A-A0B2-B417840A5D41}" type="datetimeFigureOut">
              <a:rPr lang="en-US"/>
              <a:pPr>
                <a:defRPr/>
              </a:pPr>
              <a:t>4/2/2009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6C943D3B-0599-4715-B36E-87CFDDDCCBAA}"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6C943D3B-0599-4715-B36E-87CFDDDCCBAA}" type="slidenum">
              <a:rPr lang="en-US" smtClean="0"/>
              <a:pPr>
                <a:defRPr/>
              </a:pPr>
              <a:t>9</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Some contextual factors (pg. 5-6 local rule and structure) No analysis of student data</a:t>
            </a:r>
          </a:p>
          <a:p>
            <a:pPr eaLnBrk="1" hangingPunct="1"/>
            <a:r>
              <a:rPr lang="en-US" b="1" dirty="0" smtClean="0"/>
              <a:t>Context</a:t>
            </a:r>
            <a:endParaRPr lang="en-US" dirty="0" smtClean="0"/>
          </a:p>
          <a:p>
            <a:pPr eaLnBrk="1" hangingPunct="1"/>
            <a:r>
              <a:rPr lang="en-US" dirty="0" smtClean="0"/>
              <a:t>Students </a:t>
            </a:r>
            <a:br>
              <a:rPr lang="en-US" dirty="0" smtClean="0"/>
            </a:br>
            <a:endParaRPr lang="en-US" dirty="0" smtClean="0"/>
          </a:p>
          <a:p>
            <a:pPr eaLnBrk="1" hangingPunct="1"/>
            <a:r>
              <a:rPr lang="en-US" dirty="0" smtClean="0"/>
              <a:t>Teachers </a:t>
            </a:r>
            <a:br>
              <a:rPr lang="en-US" dirty="0" smtClean="0"/>
            </a:br>
            <a:endParaRPr lang="en-US" dirty="0" smtClean="0"/>
          </a:p>
          <a:p>
            <a:pPr eaLnBrk="1" hangingPunct="1"/>
            <a:r>
              <a:rPr lang="en-US" dirty="0" smtClean="0"/>
              <a:t>Practices </a:t>
            </a:r>
            <a:br>
              <a:rPr lang="en-US" dirty="0" smtClean="0"/>
            </a:br>
            <a:endParaRPr lang="en-US" dirty="0" smtClean="0"/>
          </a:p>
          <a:p>
            <a:pPr eaLnBrk="1" hangingPunct="1"/>
            <a:r>
              <a:rPr lang="en-US" dirty="0" smtClean="0"/>
              <a:t>Policies </a:t>
            </a:r>
            <a:br>
              <a:rPr lang="en-US" dirty="0" smtClean="0"/>
            </a:br>
            <a:endParaRPr lang="en-US" dirty="0" smtClean="0"/>
          </a:p>
          <a:p>
            <a:pPr eaLnBrk="1" hangingPunct="1"/>
            <a:r>
              <a:rPr lang="en-US" dirty="0" smtClean="0"/>
              <a:t>Resources </a:t>
            </a:r>
            <a:br>
              <a:rPr lang="en-US" dirty="0" smtClean="0"/>
            </a:br>
            <a:endParaRPr lang="en-US" dirty="0" smtClean="0"/>
          </a:p>
          <a:p>
            <a:pPr eaLnBrk="1" hangingPunct="1"/>
            <a:r>
              <a:rPr lang="en-US" dirty="0" smtClean="0"/>
              <a:t>Organizational culture </a:t>
            </a:r>
            <a:br>
              <a:rPr lang="en-US" dirty="0" smtClean="0"/>
            </a:br>
            <a:endParaRPr lang="en-US" dirty="0" smtClean="0"/>
          </a:p>
          <a:p>
            <a:pPr eaLnBrk="1" hangingPunct="1"/>
            <a:r>
              <a:rPr lang="en-US" dirty="0" smtClean="0"/>
              <a:t>Organizational structures </a:t>
            </a:r>
            <a:br>
              <a:rPr lang="en-US" dirty="0" smtClean="0"/>
            </a:br>
            <a:endParaRPr lang="en-US" dirty="0" smtClean="0"/>
          </a:p>
          <a:p>
            <a:pPr eaLnBrk="1" hangingPunct="1"/>
            <a:r>
              <a:rPr lang="en-US" dirty="0" smtClean="0"/>
              <a:t>History of professional development </a:t>
            </a:r>
            <a:br>
              <a:rPr lang="en-US" dirty="0" smtClean="0"/>
            </a:br>
            <a:endParaRPr lang="en-US" dirty="0" smtClean="0"/>
          </a:p>
          <a:p>
            <a:pPr eaLnBrk="1" hangingPunct="1"/>
            <a:r>
              <a:rPr lang="en-US" dirty="0" smtClean="0"/>
              <a:t>Parents and community </a:t>
            </a:r>
          </a:p>
          <a:p>
            <a:pPr eaLnBrk="1" hangingPunct="1"/>
            <a:r>
              <a:rPr lang="en-US" dirty="0" smtClean="0"/>
              <a:t/>
            </a:r>
            <a:br>
              <a:rPr lang="en-US" dirty="0" smtClean="0"/>
            </a:br>
            <a:r>
              <a:rPr lang="en-US" dirty="0" smtClean="0"/>
              <a:t>A thorough examination of factors in the context that participants bring to the program also assists in design. The needs and nature of the students; the backgrounds, needs, and teaching responsibilities of the teachers; the resources available and degree of community support; the organization, expectations, and current demands of the schools and districts--all are important considerations in the design of professional development for mathematics teachers</a:t>
            </a:r>
          </a:p>
          <a:p>
            <a:pPr eaLnBrk="1" hangingPunct="1">
              <a:spcBef>
                <a:spcPct val="0"/>
              </a:spcBef>
            </a:pPr>
            <a:endParaRPr lang="en-US" dirty="0" smtClean="0"/>
          </a:p>
        </p:txBody>
      </p:sp>
      <p:sp>
        <p:nvSpPr>
          <p:cNvPr id="2355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6DE0E26-EBA4-44A3-AE32-12A8339FF2EC}" type="slidenum">
              <a:rPr lang="en-US" smtClean="0"/>
              <a:pPr fontAlgn="base">
                <a:spcBef>
                  <a:spcPct val="0"/>
                </a:spcBef>
                <a:spcAft>
                  <a:spcPct val="0"/>
                </a:spcAft>
                <a:defRPr/>
              </a:pPr>
              <a:t>39</a:t>
            </a:fld>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b="1" smtClean="0"/>
              <a:t>15 Strategies for Professional Development</a:t>
            </a:r>
            <a:endParaRPr lang="en-US" smtClean="0"/>
          </a:p>
          <a:p>
            <a:pPr eaLnBrk="1" hangingPunct="1"/>
            <a:r>
              <a:rPr lang="en-US" smtClean="0"/>
              <a:t/>
            </a:r>
            <a:br>
              <a:rPr lang="en-US" smtClean="0"/>
            </a:br>
            <a:r>
              <a:rPr lang="en-US" smtClean="0"/>
              <a:t>Fifteen strategies for professional development are summarized in the next section of this publication. The strategies are the "toolkit" from which professional developers can design their programs or initiatives. They expand the professional development repertoire far beyond the more typical inservice workshops, courses, and institutes (although these are included as well). A well-chosen array of experiences will promote teachers' opportunities for growth in many different areas of knowledge and skill, and in a wide variety of contexts. </a:t>
            </a:r>
          </a:p>
          <a:p>
            <a:pPr eaLnBrk="1" hangingPunct="1"/>
            <a:r>
              <a:rPr lang="en-US" smtClean="0"/>
              <a:t/>
            </a:r>
            <a:br>
              <a:rPr lang="en-US" smtClean="0"/>
            </a:br>
            <a:r>
              <a:rPr lang="en-US" smtClean="0"/>
              <a:t>Those looking for a few discrete, clearly effective "models of professional development" will be disappointed that none exist. Every situation and initiative requires its own unique model. But this does not mean that each program needs to start from scratch. As explanation of this design model indicates, there is a broad and deep base of information, research, and, indeed, wisdom that can be drawn upon to build unique and successful professional development opportunities for science teachers. </a:t>
            </a:r>
            <a:br>
              <a:rPr lang="en-US" smtClean="0"/>
            </a:br>
            <a:endParaRPr lang="en-US" smtClean="0"/>
          </a:p>
          <a:p>
            <a:pPr eaLnBrk="1" hangingPunct="1"/>
            <a:endParaRPr lang="en-US" smtClean="0"/>
          </a:p>
        </p:txBody>
      </p:sp>
      <p:sp>
        <p:nvSpPr>
          <p:cNvPr id="4" name="Slide Number Placeholder 3"/>
          <p:cNvSpPr>
            <a:spLocks noGrp="1"/>
          </p:cNvSpPr>
          <p:nvPr>
            <p:ph type="sldNum" sz="quarter" idx="5"/>
          </p:nvPr>
        </p:nvSpPr>
        <p:spPr/>
        <p:txBody>
          <a:bodyPr/>
          <a:lstStyle/>
          <a:p>
            <a:pPr>
              <a:defRPr/>
            </a:pPr>
            <a:fld id="{29C33778-BADB-404C-A3EC-63F270368FD2}" type="slidenum">
              <a:rPr lang="en-US" smtClean="0"/>
              <a:pPr>
                <a:defRPr/>
              </a:pPr>
              <a:t>41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70000" lnSpcReduction="20000"/>
          </a:bodyPr>
          <a:lstStyle/>
          <a:p>
            <a:pPr eaLnBrk="1" hangingPunct="1">
              <a:defRPr/>
            </a:pPr>
            <a:r>
              <a:rPr lang="en-US" dirty="0" smtClean="0"/>
              <a:t>With the principles of effective professional development as a foundation, designs for effective professional development of mathematics teachers need to proceed carefully and consider a number of different elements. The figure on this page illustrates a design framework that organizes these elements in ways that suggest both how to design a new program and how to analyze the design of an existing program.</a:t>
            </a:r>
          </a:p>
          <a:p>
            <a:pPr eaLnBrk="1" hangingPunct="1">
              <a:defRPr/>
            </a:pPr>
            <a:r>
              <a:rPr lang="en-US" dirty="0" smtClean="0"/>
              <a:t/>
            </a:r>
            <a:br>
              <a:rPr lang="en-US" dirty="0" smtClean="0"/>
            </a:br>
            <a:r>
              <a:rPr lang="en-US" dirty="0" smtClean="0"/>
              <a:t>At the center of the framework, illustrated in the rectangles connected with horizontal arrows, is a generic planning sequence, incorporating the following actions: committing to a vision and a set of standards, analyzing student learning data, goal setting, planning, doing, and evaluating. The circles above and below the planning sequence represent important inputs into the design process that can help professional developers make informed decisions. They cue designers to consider the extensive knowledge bases that can inform their work (knowledge and beliefs), to understand the unique features of their own context, to draw on a wide repertoire of professional development strategies, and to wrestle with critical issues that mathematics and science education reformers will encounter, regardless of their contexts.</a:t>
            </a:r>
            <a:br>
              <a:rPr lang="en-US" dirty="0" smtClean="0"/>
            </a:br>
            <a:r>
              <a:rPr lang="en-US" dirty="0" smtClean="0"/>
              <a:t/>
            </a:r>
            <a:br>
              <a:rPr lang="en-US" dirty="0" smtClean="0"/>
            </a:br>
            <a:r>
              <a:rPr lang="en-US" dirty="0" smtClean="0"/>
              <a:t>The arrows in the graphic indicate when in the planning sequence these inputs are most important to start to consider. For example, note that strategies are most important to consider after goals are clearly established. Otherwise, there is the danger of grabbing at strategies that may not align with your goals, meet student learning needs, or fit your context. Once an input feeds into the system, it is assumed that it will continue to inform all subsequent stages in the process. For example, knowledge and beliefs informs "commit to vision" and every subsequent step, including how the plan is designed, implemented, and evaluated. Context determines what kind of data you consider in the data analysis phase and what student, teacher, and organizational learning needs the goals should address. Plans are made and implemented based on a solid understanding of contextual factors like available time, resources, leadership, and school culture and are evaluated, in part, by the extent to which these and other context factors are positively impacted. Planners consider critical issues like equity, scale up, and building capacity early on as they set goals and develop plans, and they continue to attend to them later as they are implementing and evaluating the program. Finally, in the design framework graphic, an arrow connects evaluation back to vision and to the other inputs of knowledge &amp; beliefs, context, critical issues, and strategies to illustrate how evaluating leads to rethinking the vision, plans, goals, and actions and may change the inputs. Designs continue to evolve as professional developers learn from both their experiences and evaluation results.</a:t>
            </a:r>
            <a:br>
              <a:rPr lang="en-US" dirty="0" smtClean="0"/>
            </a:br>
            <a:r>
              <a:rPr lang="en-US" dirty="0" smtClean="0"/>
              <a:t/>
            </a:r>
            <a:br>
              <a:rPr lang="en-US" dirty="0" smtClean="0"/>
            </a:br>
            <a:r>
              <a:rPr lang="en-US" dirty="0" smtClean="0"/>
              <a:t>The process mapped out in the design framework can be used to design both small and large-scale professional development, from an individual school's program to a state-wide or national initiative. It can guide designs that involve a single strategy such as a workshop or study group or a complex multi-strategy program, combining several strategies either simultaneously or over time. For any grain size, the design framework provides a map for crafting professional development to achieve the desired goals for students and teachers. (Loucks-Horsley et al, 2003, pp. 3-4)</a:t>
            </a:r>
            <a:br>
              <a:rPr lang="en-US" dirty="0" smtClean="0"/>
            </a:br>
            <a:endParaRPr lang="en-US" dirty="0" smtClean="0"/>
          </a:p>
          <a:p>
            <a:pPr eaLnBrk="1" hangingPunct="1">
              <a:defRPr/>
            </a:pPr>
            <a:endParaRPr lang="en-US" dirty="0"/>
          </a:p>
        </p:txBody>
      </p:sp>
      <p:sp>
        <p:nvSpPr>
          <p:cNvPr id="4" name="Slide Number Placeholder 3"/>
          <p:cNvSpPr>
            <a:spLocks noGrp="1"/>
          </p:cNvSpPr>
          <p:nvPr>
            <p:ph type="sldNum" sz="quarter" idx="5"/>
          </p:nvPr>
        </p:nvSpPr>
        <p:spPr/>
        <p:txBody>
          <a:bodyPr/>
          <a:lstStyle/>
          <a:p>
            <a:pPr>
              <a:defRPr/>
            </a:pPr>
            <a:fld id="{CFE92940-F626-416F-B9F2-3C6704CE0B2B}" type="slidenum">
              <a:rPr lang="en-US" smtClean="0"/>
              <a:pPr>
                <a:defRPr/>
              </a:pPr>
              <a:t>55</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7B0CF016-E0E2-444F-A42F-7556A5409E0E}" type="slidenum">
              <a:rPr lang="en-US" smtClean="0"/>
              <a:pPr>
                <a:defRPr/>
              </a:pPr>
              <a:t>18</a:t>
            </a:fld>
            <a:endParaRPr lang="en-US" dirty="0" smtClean="0"/>
          </a:p>
        </p:txBody>
      </p:sp>
      <p:sp>
        <p:nvSpPr>
          <p:cNvPr id="4915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915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r>
              <a:rPr lang="en-US" sz="1600" smtClean="0"/>
              <a:t>Like most other aspects of education, the curriculum selection process has undergone considerable change.</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52654A7F-FE45-4EFA-826B-637C4230AC1F}" type="slidenum">
              <a:rPr lang="en-US" smtClean="0"/>
              <a:pPr>
                <a:defRPr/>
              </a:pPr>
              <a:t>19</a:t>
            </a:fld>
            <a:endParaRPr lang="en-US" dirty="0" smtClean="0"/>
          </a:p>
        </p:txBody>
      </p:sp>
      <p:sp>
        <p:nvSpPr>
          <p:cNvPr id="5017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018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r>
              <a:rPr lang="en-US" sz="1600" smtClean="0"/>
              <a:t>From my experience, there are four different approaches to selecting curriculum materials.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C4BFBB91-3BC2-481A-8EC4-6D2F6AEC5D50}" type="slidenum">
              <a:rPr lang="en-US" smtClean="0"/>
              <a:pPr>
                <a:defRPr/>
              </a:pPr>
              <a:t>21</a:t>
            </a:fld>
            <a:endParaRPr lang="en-US" dirty="0" smtClean="0"/>
          </a:p>
        </p:txBody>
      </p:sp>
      <p:sp>
        <p:nvSpPr>
          <p:cNvPr id="5120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120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2847CC7A-D1B5-410E-839C-A2A264DAD125}" type="slidenum">
              <a:rPr lang="en-US" smtClean="0"/>
              <a:pPr>
                <a:defRPr/>
              </a:pPr>
              <a:t>23</a:t>
            </a:fld>
            <a:endParaRPr lang="en-US" dirty="0" smtClean="0"/>
          </a:p>
        </p:txBody>
      </p:sp>
      <p:sp>
        <p:nvSpPr>
          <p:cNvPr id="5222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222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8149D689-69CC-4C52-BF4B-ECB15A018612}" type="slidenum">
              <a:rPr lang="en-US" smtClean="0"/>
              <a:pPr>
                <a:defRPr/>
              </a:pPr>
              <a:t>24</a:t>
            </a:fld>
            <a:endParaRPr lang="en-US" dirty="0" smtClean="0"/>
          </a:p>
        </p:txBody>
      </p:sp>
      <p:sp>
        <p:nvSpPr>
          <p:cNvPr id="5325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325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r>
              <a:rPr lang="en-US" sz="1600" dirty="0" smtClean="0"/>
              <a:t>So why have we been focusing on standards and cognitive research within the context of a meeting about curriculum?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70000" lnSpcReduction="20000"/>
          </a:bodyPr>
          <a:lstStyle/>
          <a:p>
            <a:pPr eaLnBrk="1" hangingPunct="1">
              <a:defRPr/>
            </a:pPr>
            <a:r>
              <a:rPr lang="en-US" dirty="0" smtClean="0"/>
              <a:t>With the principles of effective professional development as a foundation, designs for effective professional development of mathematics teachers need to proceed carefully and consider a number of different elements. The figure on this page illustrates a design framework that organizes these elements in ways that suggest both how to design a new program and how to analyze the design of an existing program.</a:t>
            </a:r>
          </a:p>
          <a:p>
            <a:pPr eaLnBrk="1" hangingPunct="1">
              <a:defRPr/>
            </a:pPr>
            <a:r>
              <a:rPr lang="en-US" dirty="0" smtClean="0"/>
              <a:t/>
            </a:r>
            <a:br>
              <a:rPr lang="en-US" dirty="0" smtClean="0"/>
            </a:br>
            <a:r>
              <a:rPr lang="en-US" dirty="0" smtClean="0"/>
              <a:t>At the center of the framework, illustrated in the rectangles connected with horizontal arrows, is a generic planning sequence, incorporating the following actions: committing to a vision and a set of standards, analyzing student learning data, goal setting, planning, doing, and evaluating. The circles above and below the planning sequence represent important inputs into the design process that can help professional developers make informed decisions. They cue designers to consider the extensive knowledge bases that can inform their work (knowledge and beliefs), to understand the unique features of their own context, to draw on a wide repertoire of professional development strategies, and to wrestle with critical issues that mathematics and science education reformers will encounter, regardless of their contexts.</a:t>
            </a:r>
            <a:br>
              <a:rPr lang="en-US" dirty="0" smtClean="0"/>
            </a:br>
            <a:r>
              <a:rPr lang="en-US" dirty="0" smtClean="0"/>
              <a:t/>
            </a:r>
            <a:br>
              <a:rPr lang="en-US" dirty="0" smtClean="0"/>
            </a:br>
            <a:r>
              <a:rPr lang="en-US" dirty="0" smtClean="0"/>
              <a:t>The arrows in the graphic indicate when in the planning sequence these inputs are most important to start to consider. For example, note that strategies are most important to consider after goals are clearly established. Otherwise, there is the danger of grabbing at strategies that may not align with your goals, meet student learning needs, or fit your context. Once an input feeds into the system, it is assumed that it will continue to inform all subsequent stages in the process. For example, knowledge and beliefs informs "commit to vision" and every subsequent step, including how the plan is designed, implemented, and evaluated. Context determines what kind of data you consider in the data analysis phase and what student, teacher, and organizational learning needs the goals should address. Plans are made and implemented based on a solid understanding of contextual factors like available time, resources, leadership, and school culture and are evaluated, in part, by the extent to which these and other context factors are positively impacted. Planners consider critical issues like equity, scale up, and building capacity early on as they set goals and develop plans, and they continue to attend to them later as they are implementing and evaluating the program. Finally, in the design framework graphic, an arrow connects evaluation back to vision and to the other inputs of knowledge &amp; beliefs, context, critical issues, and strategies to illustrate how evaluating leads to rethinking the vision, plans, goals, and actions and may change the inputs. Designs continue to evolve as professional developers learn from both their experiences and evaluation results.</a:t>
            </a:r>
            <a:br>
              <a:rPr lang="en-US" dirty="0" smtClean="0"/>
            </a:br>
            <a:r>
              <a:rPr lang="en-US" dirty="0" smtClean="0"/>
              <a:t/>
            </a:r>
            <a:br>
              <a:rPr lang="en-US" dirty="0" smtClean="0"/>
            </a:br>
            <a:r>
              <a:rPr lang="en-US" dirty="0" smtClean="0"/>
              <a:t>The process mapped out in the design framework can be used to design both small and large-scale professional development, from an individual school's program to a state-wide or national initiative. It can guide designs that involve a single strategy such as a workshop or study group or a complex multi-strategy program, combining several strategies either simultaneously or over time. For any grain size, the design framework provides a map for crafting professional development to achieve the desired goals for students and teachers. (Loucks-Horsley et al, 2003, pp. 3-4)</a:t>
            </a:r>
            <a:br>
              <a:rPr lang="en-US" dirty="0" smtClean="0"/>
            </a:br>
            <a:endParaRPr lang="en-US" dirty="0" smtClean="0"/>
          </a:p>
          <a:p>
            <a:pPr eaLnBrk="1" hangingPunct="1">
              <a:defRPr/>
            </a:pPr>
            <a:endParaRPr lang="en-US" dirty="0"/>
          </a:p>
        </p:txBody>
      </p:sp>
      <p:sp>
        <p:nvSpPr>
          <p:cNvPr id="4" name="Slide Number Placeholder 3"/>
          <p:cNvSpPr>
            <a:spLocks noGrp="1"/>
          </p:cNvSpPr>
          <p:nvPr>
            <p:ph type="sldNum" sz="quarter" idx="5"/>
          </p:nvPr>
        </p:nvSpPr>
        <p:spPr/>
        <p:txBody>
          <a:bodyPr/>
          <a:lstStyle/>
          <a:p>
            <a:pPr>
              <a:defRPr/>
            </a:pPr>
            <a:fld id="{CFE92940-F626-416F-B9F2-3C6704CE0B2B}" type="slidenum">
              <a:rPr lang="en-US" smtClean="0"/>
              <a:pPr>
                <a:defRPr/>
              </a:pPr>
              <a:t>34</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Set a vision using NRC and AAAS (pg.7)</a:t>
            </a:r>
          </a:p>
          <a:p>
            <a:pPr eaLnBrk="1" hangingPunct="1">
              <a:spcBef>
                <a:spcPct val="0"/>
              </a:spcBef>
            </a:pPr>
            <a:r>
              <a:rPr lang="en-US" smtClean="0"/>
              <a:t>Set goals and that is where the knowledge was outlined (pg 7)</a:t>
            </a:r>
          </a:p>
          <a:p>
            <a:pPr eaLnBrk="1" hangingPunct="1"/>
            <a:r>
              <a:rPr lang="en-US" b="1" smtClean="0"/>
              <a:t>Knowledge &amp; Beliefs</a:t>
            </a:r>
            <a:endParaRPr lang="en-US" smtClean="0"/>
          </a:p>
          <a:p>
            <a:pPr eaLnBrk="1" hangingPunct="1"/>
            <a:r>
              <a:rPr lang="en-US" smtClean="0"/>
              <a:t>Learners and learning </a:t>
            </a:r>
          </a:p>
          <a:p>
            <a:pPr eaLnBrk="1" hangingPunct="1"/>
            <a:r>
              <a:rPr lang="en-US" smtClean="0"/>
              <a:t>Teachers and teaching </a:t>
            </a:r>
            <a:br>
              <a:rPr lang="en-US" smtClean="0"/>
            </a:br>
            <a:endParaRPr lang="en-US" smtClean="0"/>
          </a:p>
          <a:p>
            <a:pPr eaLnBrk="1" hangingPunct="1"/>
            <a:r>
              <a:rPr lang="en-US" smtClean="0"/>
              <a:t>The nature of the disciplines</a:t>
            </a:r>
            <a:br>
              <a:rPr lang="en-US" smtClean="0"/>
            </a:br>
            <a:endParaRPr lang="en-US" smtClean="0"/>
          </a:p>
          <a:p>
            <a:pPr eaLnBrk="1" hangingPunct="1"/>
            <a:r>
              <a:rPr lang="en-US" smtClean="0"/>
              <a:t>Professional development </a:t>
            </a:r>
            <a:br>
              <a:rPr lang="en-US" smtClean="0"/>
            </a:br>
            <a:endParaRPr lang="en-US" smtClean="0"/>
          </a:p>
          <a:p>
            <a:pPr eaLnBrk="1" hangingPunct="1"/>
            <a:r>
              <a:rPr lang="en-US" smtClean="0"/>
              <a:t>The change process </a:t>
            </a:r>
          </a:p>
          <a:p>
            <a:pPr eaLnBrk="1" hangingPunct="1"/>
            <a:r>
              <a:rPr lang="en-US" smtClean="0"/>
              <a:t/>
            </a:r>
            <a:br>
              <a:rPr lang="en-US" smtClean="0"/>
            </a:br>
            <a:r>
              <a:rPr lang="en-US" smtClean="0"/>
              <a:t>Current knowledge, remarkably strong in most cases, can form a firm foundation under professional development. Research suggests that learners construct their own understandings and that certain teaching strategies--such as building on prior knowledge and active exploration of concepts--can facilitate that learning.</a:t>
            </a:r>
          </a:p>
          <a:p>
            <a:pPr eaLnBrk="1" hangingPunct="1"/>
            <a:r>
              <a:rPr lang="en-US" smtClean="0"/>
              <a:t/>
            </a:r>
            <a:br>
              <a:rPr lang="en-US" smtClean="0"/>
            </a:br>
            <a:r>
              <a:rPr lang="en-US" smtClean="0"/>
              <a:t>Effective professional development involves active study, over time, of science content and pedagogy in ways that model effective learning and make direct connections with teachers' practice. Research on change indicates the importance of attending to individual teacher needs over time, providing learning opportunities tailored to those needs, and creating a climate of collegiality and experimentation and a capacity for continuous learning and support. These knowledge bases influence design decisions for effective professional development programs</a:t>
            </a:r>
          </a:p>
          <a:p>
            <a:pPr eaLnBrk="1" hangingPunct="1">
              <a:spcBef>
                <a:spcPct val="0"/>
              </a:spcBef>
            </a:pPr>
            <a:endParaRPr lang="en-US" smtClean="0"/>
          </a:p>
          <a:p>
            <a:pPr eaLnBrk="1" hangingPunct="1">
              <a:spcBef>
                <a:spcPct val="0"/>
              </a:spcBef>
            </a:pPr>
            <a:endParaRPr lang="en-US" smtClean="0"/>
          </a:p>
        </p:txBody>
      </p:sp>
      <p:sp>
        <p:nvSpPr>
          <p:cNvPr id="2458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6B55BB1-4AF1-4F62-A550-A1AA02170A3B}" type="slidenum">
              <a:rPr lang="en-US" smtClean="0"/>
              <a:pPr fontAlgn="base">
                <a:spcBef>
                  <a:spcPct val="0"/>
                </a:spcBef>
                <a:spcAft>
                  <a:spcPct val="0"/>
                </a:spcAft>
                <a:defRPr/>
              </a:pPr>
              <a:t>35</a:t>
            </a:fld>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77500" lnSpcReduction="20000"/>
          </a:bodyPr>
          <a:lstStyle/>
          <a:p>
            <a:pPr eaLnBrk="1" hangingPunct="1">
              <a:defRPr/>
            </a:pPr>
            <a:r>
              <a:rPr lang="en-US" b="1" dirty="0" smtClean="0"/>
              <a:t>Critical Issues</a:t>
            </a:r>
            <a:endParaRPr lang="en-US" dirty="0" smtClean="0"/>
          </a:p>
          <a:p>
            <a:pPr eaLnBrk="1" hangingPunct="1">
              <a:defRPr/>
            </a:pPr>
            <a:r>
              <a:rPr lang="en-US" dirty="0" smtClean="0"/>
              <a:t>Ensuring equity </a:t>
            </a:r>
            <a:br>
              <a:rPr lang="en-US" dirty="0" smtClean="0"/>
            </a:br>
            <a:endParaRPr lang="en-US" dirty="0" smtClean="0"/>
          </a:p>
          <a:p>
            <a:pPr eaLnBrk="1" hangingPunct="1">
              <a:defRPr/>
            </a:pPr>
            <a:r>
              <a:rPr lang="en-US" dirty="0" smtClean="0"/>
              <a:t>Building professional culture </a:t>
            </a:r>
            <a:br>
              <a:rPr lang="en-US" dirty="0" smtClean="0"/>
            </a:br>
            <a:endParaRPr lang="en-US" dirty="0" smtClean="0"/>
          </a:p>
          <a:p>
            <a:pPr eaLnBrk="1" hangingPunct="1">
              <a:defRPr/>
            </a:pPr>
            <a:r>
              <a:rPr lang="en-US" dirty="0" smtClean="0"/>
              <a:t>Developing leadership </a:t>
            </a:r>
            <a:br>
              <a:rPr lang="en-US" dirty="0" smtClean="0"/>
            </a:br>
            <a:endParaRPr lang="en-US" dirty="0" smtClean="0"/>
          </a:p>
          <a:p>
            <a:pPr eaLnBrk="1" hangingPunct="1">
              <a:defRPr/>
            </a:pPr>
            <a:r>
              <a:rPr lang="en-US" dirty="0" smtClean="0"/>
              <a:t>Building capacity for professional learning </a:t>
            </a:r>
            <a:br>
              <a:rPr lang="en-US" dirty="0" smtClean="0"/>
            </a:br>
            <a:endParaRPr lang="en-US" dirty="0" smtClean="0"/>
          </a:p>
          <a:p>
            <a:pPr eaLnBrk="1" hangingPunct="1">
              <a:defRPr/>
            </a:pPr>
            <a:r>
              <a:rPr lang="en-US" dirty="0" smtClean="0"/>
              <a:t>Scaling up resources </a:t>
            </a:r>
            <a:br>
              <a:rPr lang="en-US" dirty="0" smtClean="0"/>
            </a:br>
            <a:endParaRPr lang="en-US" dirty="0" smtClean="0"/>
          </a:p>
          <a:p>
            <a:pPr eaLnBrk="1" hangingPunct="1">
              <a:defRPr/>
            </a:pPr>
            <a:r>
              <a:rPr lang="en-US" dirty="0" smtClean="0"/>
              <a:t>Garnering public support </a:t>
            </a:r>
            <a:br>
              <a:rPr lang="en-US" dirty="0" smtClean="0"/>
            </a:br>
            <a:endParaRPr lang="en-US" dirty="0" smtClean="0"/>
          </a:p>
          <a:p>
            <a:pPr eaLnBrk="1" hangingPunct="1">
              <a:defRPr/>
            </a:pPr>
            <a:r>
              <a:rPr lang="en-US" dirty="0" smtClean="0"/>
              <a:t>Supporting standards and frameworks</a:t>
            </a:r>
            <a:br>
              <a:rPr lang="en-US" dirty="0" smtClean="0"/>
            </a:br>
            <a:endParaRPr lang="en-US" dirty="0" smtClean="0"/>
          </a:p>
          <a:p>
            <a:pPr eaLnBrk="1" hangingPunct="1">
              <a:defRPr/>
            </a:pPr>
            <a:r>
              <a:rPr lang="en-US" dirty="0" smtClean="0"/>
              <a:t>Evaluating professional development </a:t>
            </a:r>
            <a:br>
              <a:rPr lang="en-US" dirty="0" smtClean="0"/>
            </a:br>
            <a:endParaRPr lang="en-US" dirty="0" smtClean="0"/>
          </a:p>
          <a:p>
            <a:pPr eaLnBrk="1" hangingPunct="1">
              <a:defRPr/>
            </a:pPr>
            <a:r>
              <a:rPr lang="en-US" dirty="0" smtClean="0"/>
              <a:t>Finding time for professional development </a:t>
            </a:r>
          </a:p>
          <a:p>
            <a:pPr eaLnBrk="1" hangingPunct="1">
              <a:defRPr/>
            </a:pPr>
            <a:r>
              <a:rPr lang="en-US" dirty="0" smtClean="0"/>
              <a:t/>
            </a:r>
            <a:br>
              <a:rPr lang="en-US" dirty="0" smtClean="0"/>
            </a:br>
            <a:r>
              <a:rPr lang="en-US" dirty="0" smtClean="0"/>
              <a:t>There are at least nine issues that designers of professional development must consider that carry the message: Ignore them at your peril! These may not all require attention at the onset but should be considered as the initiative or program unfolds. </a:t>
            </a:r>
          </a:p>
          <a:p>
            <a:pPr eaLnBrk="1" hangingPunct="1">
              <a:defRPr/>
            </a:pPr>
            <a:r>
              <a:rPr lang="en-US" dirty="0" smtClean="0"/>
              <a:t/>
            </a:r>
            <a:br>
              <a:rPr lang="en-US" dirty="0" smtClean="0"/>
            </a:br>
            <a:r>
              <a:rPr lang="en-US" dirty="0" smtClean="0"/>
              <a:t>Ensuring equity and supporting new standards and frameworks through professional development promote high-quality learning for all students and maximize the likelihood that current improvement efforts will reach their goals. Such issues as building capacity, developing leadership, and scaling up influence the extent to which teachers change their practice. Only when they are addressed by a professional development program will changes made by individual teachers extend beyond their classrooms to the education system. </a:t>
            </a:r>
          </a:p>
          <a:p>
            <a:pPr eaLnBrk="1" hangingPunct="1">
              <a:defRPr/>
            </a:pPr>
            <a:r>
              <a:rPr lang="en-US" dirty="0" smtClean="0"/>
              <a:t/>
            </a:r>
            <a:br>
              <a:rPr lang="en-US" dirty="0" smtClean="0"/>
            </a:br>
            <a:r>
              <a:rPr lang="en-US" dirty="0" smtClean="0"/>
              <a:t>Attention paid to garnering public support and evaluating professional development helps ensure sustained commitment to a program that works effectively. All nine of the critical issues should concern professional developers at some time in their work. </a:t>
            </a:r>
          </a:p>
          <a:p>
            <a:pPr eaLnBrk="1" hangingPunct="1">
              <a:defRPr/>
            </a:pPr>
            <a:endParaRPr lang="en-US" dirty="0"/>
          </a:p>
        </p:txBody>
      </p:sp>
      <p:sp>
        <p:nvSpPr>
          <p:cNvPr id="4" name="Slide Number Placeholder 3"/>
          <p:cNvSpPr>
            <a:spLocks noGrp="1"/>
          </p:cNvSpPr>
          <p:nvPr>
            <p:ph type="sldNum" sz="quarter" idx="5"/>
          </p:nvPr>
        </p:nvSpPr>
        <p:spPr/>
        <p:txBody>
          <a:bodyPr/>
          <a:lstStyle/>
          <a:p>
            <a:pPr>
              <a:defRPr/>
            </a:pPr>
            <a:fld id="{9CA2CFD4-C8D3-471C-96EC-1D6C3153838A}" type="slidenum">
              <a:rPr lang="en-US" smtClean="0"/>
              <a:pPr>
                <a:defRPr/>
              </a:pPr>
              <a:t>37</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solidFill>
                  <a:schemeClr val="tx1"/>
                </a:solidFill>
                <a:latin typeface="Comic Sans MS" pitchFamily="66"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latin typeface="Comic Sans MS" pitchFamily="66"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0AFA0775-F636-4F03-AD34-B409100CDAF3}" type="datetimeFigureOut">
              <a:rPr lang="en-US"/>
              <a:pPr>
                <a:defRPr/>
              </a:pPr>
              <a:t>4/2/2009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B4447E8-4E90-4C29-94B3-EF1CDA304EB8}"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1785D50-A9D9-412E-A801-81FB32771E17}" type="datetimeFigureOut">
              <a:rPr lang="en-US"/>
              <a:pPr>
                <a:defRPr/>
              </a:pPr>
              <a:t>4/2/2009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1EE00CC-EEF7-4040-9755-A4317B52A513}"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848F7A4-F7EC-4E2A-BDD3-F21E5D7F8E3A}" type="datetimeFigureOut">
              <a:rPr lang="en-US"/>
              <a:pPr>
                <a:defRPr/>
              </a:pPr>
              <a:t>4/2/2009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055ED83-7DA3-482A-B638-73F9CF665022}"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1C964EC-55C1-4DDE-9B9B-DED019A871C7}" type="datetimeFigureOut">
              <a:rPr lang="en-US"/>
              <a:pPr>
                <a:defRPr/>
              </a:pPr>
              <a:t>4/2/2009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F293528-4989-4A14-88F8-F8593D1B79F5}"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9D13DD8D-4AF0-43C8-9660-529A6A8FC578}" type="datetimeFigureOut">
              <a:rPr lang="en-US"/>
              <a:pPr>
                <a:defRPr/>
              </a:pPr>
              <a:t>4/2/2009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342ABE1-F4A2-49F5-BB48-448468883C54}"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45354DC8-A04A-4F69-9727-3E931F904B09}" type="datetimeFigureOut">
              <a:rPr lang="en-US"/>
              <a:pPr>
                <a:defRPr/>
              </a:pPr>
              <a:t>4/2/2009</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2AC14D0-9B1F-4A86-96BB-2B2580295BE6}"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1BBEE13D-81D6-4C72-AC23-E624ABD5AC6E}" type="datetimeFigureOut">
              <a:rPr lang="en-US"/>
              <a:pPr>
                <a:defRPr/>
              </a:pPr>
              <a:t>4/2/2009</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19C0A3FA-A902-47AE-9102-4C7CE9056F7C}"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F51CC3E2-A6E8-4A4D-8B64-4431B03AEDBD}" type="datetimeFigureOut">
              <a:rPr lang="en-US"/>
              <a:pPr>
                <a:defRPr/>
              </a:pPr>
              <a:t>4/2/2009</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8D371402-D043-4E12-88ED-181DF31E4217}"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475F4C8-75D6-4194-AEA0-8DF1FC876069}" type="datetimeFigureOut">
              <a:rPr lang="en-US"/>
              <a:pPr>
                <a:defRPr/>
              </a:pPr>
              <a:t>4/2/2009</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CD4CEA0B-4D1F-4BEF-8166-20EA87A0849D}"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2ED3F53-B792-4CD2-A534-F573AB5D12FF}" type="datetimeFigureOut">
              <a:rPr lang="en-US"/>
              <a:pPr>
                <a:defRPr/>
              </a:pPr>
              <a:t>4/2/2009</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4615887-9D11-409B-BD83-E822072B0377}"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627E8B5-3AF9-4AD2-90BA-EFF2DF7454D6}" type="datetimeFigureOut">
              <a:rPr lang="en-US"/>
              <a:pPr>
                <a:defRPr/>
              </a:pPr>
              <a:t>4/2/2009</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FC1B576-3A01-4694-B249-28465DD83D2A}"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055" name="Picture 7" descr="C:\Documents and Settings\ratwabe\Local Settings\Temporary Internet Files\Content.IE5\S3C3E16R\MPj04372070000[1].jpg"/>
          <p:cNvPicPr>
            <a:picLocks noChangeAspect="1" noChangeArrowheads="1"/>
          </p:cNvPicPr>
          <p:nvPr userDrawn="1"/>
        </p:nvPicPr>
        <p:blipFill>
          <a:blip r:embed="rId13">
            <a:lum bright="40000" contrast="-25000"/>
          </a:blip>
          <a:srcRect/>
          <a:stretch>
            <a:fillRect/>
          </a:stretch>
        </p:blipFill>
        <p:spPr bwMode="auto">
          <a:xfrm>
            <a:off x="0" y="0"/>
            <a:ext cx="9144000" cy="6781800"/>
          </a:xfrm>
          <a:prstGeom prst="rect">
            <a:avLst/>
          </a:prstGeom>
          <a:noFill/>
        </p:spPr>
      </p:pic>
      <p:sp>
        <p:nvSpPr>
          <p:cNvPr id="205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FCC72B02-1B1F-4516-8494-C5FA2390A15A}" type="datetimeFigureOut">
              <a:rPr lang="en-US"/>
              <a:pPr>
                <a:defRPr/>
              </a:pPr>
              <a:t>4/2/2009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1E1D3D88-98FA-4078-8F6E-077D32E15F6A}"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Comic Sans MS" pitchFamily="66" charset="0"/>
          <a:ea typeface="+mj-ea"/>
          <a:cs typeface="+mj-cs"/>
        </a:defRPr>
      </a:lvl1pPr>
      <a:lvl2pPr algn="ctr" rtl="0" eaLnBrk="0" fontAlgn="base" hangingPunct="0">
        <a:spcBef>
          <a:spcPct val="0"/>
        </a:spcBef>
        <a:spcAft>
          <a:spcPct val="0"/>
        </a:spcAft>
        <a:defRPr sz="4400">
          <a:solidFill>
            <a:schemeClr val="tx1"/>
          </a:solidFill>
          <a:latin typeface="Comic Sans MS" pitchFamily="66" charset="0"/>
        </a:defRPr>
      </a:lvl2pPr>
      <a:lvl3pPr algn="ctr" rtl="0" eaLnBrk="0" fontAlgn="base" hangingPunct="0">
        <a:spcBef>
          <a:spcPct val="0"/>
        </a:spcBef>
        <a:spcAft>
          <a:spcPct val="0"/>
        </a:spcAft>
        <a:defRPr sz="4400">
          <a:solidFill>
            <a:schemeClr val="tx1"/>
          </a:solidFill>
          <a:latin typeface="Comic Sans MS" pitchFamily="66" charset="0"/>
        </a:defRPr>
      </a:lvl3pPr>
      <a:lvl4pPr algn="ctr" rtl="0" eaLnBrk="0" fontAlgn="base" hangingPunct="0">
        <a:spcBef>
          <a:spcPct val="0"/>
        </a:spcBef>
        <a:spcAft>
          <a:spcPct val="0"/>
        </a:spcAft>
        <a:defRPr sz="4400">
          <a:solidFill>
            <a:schemeClr val="tx1"/>
          </a:solidFill>
          <a:latin typeface="Comic Sans MS" pitchFamily="66" charset="0"/>
        </a:defRPr>
      </a:lvl4pPr>
      <a:lvl5pPr algn="ctr" rtl="0" eaLnBrk="0" fontAlgn="base" hangingPunct="0">
        <a:spcBef>
          <a:spcPct val="0"/>
        </a:spcBef>
        <a:spcAft>
          <a:spcPct val="0"/>
        </a:spcAft>
        <a:defRPr sz="4400">
          <a:solidFill>
            <a:schemeClr val="tx1"/>
          </a:solidFill>
          <a:latin typeface="Comic Sans MS" pitchFamily="66" charset="0"/>
        </a:defRPr>
      </a:lvl5pPr>
      <a:lvl6pPr marL="457200" algn="ctr" rtl="0" fontAlgn="base">
        <a:spcBef>
          <a:spcPct val="0"/>
        </a:spcBef>
        <a:spcAft>
          <a:spcPct val="0"/>
        </a:spcAft>
        <a:defRPr sz="4400">
          <a:solidFill>
            <a:schemeClr val="bg1"/>
          </a:solidFill>
          <a:latin typeface="Comic Sans MS" pitchFamily="66" charset="0"/>
        </a:defRPr>
      </a:lvl6pPr>
      <a:lvl7pPr marL="914400" algn="ctr" rtl="0" fontAlgn="base">
        <a:spcBef>
          <a:spcPct val="0"/>
        </a:spcBef>
        <a:spcAft>
          <a:spcPct val="0"/>
        </a:spcAft>
        <a:defRPr sz="4400">
          <a:solidFill>
            <a:schemeClr val="bg1"/>
          </a:solidFill>
          <a:latin typeface="Comic Sans MS" pitchFamily="66" charset="0"/>
        </a:defRPr>
      </a:lvl7pPr>
      <a:lvl8pPr marL="1371600" algn="ctr" rtl="0" fontAlgn="base">
        <a:spcBef>
          <a:spcPct val="0"/>
        </a:spcBef>
        <a:spcAft>
          <a:spcPct val="0"/>
        </a:spcAft>
        <a:defRPr sz="4400">
          <a:solidFill>
            <a:schemeClr val="bg1"/>
          </a:solidFill>
          <a:latin typeface="Comic Sans MS" pitchFamily="66" charset="0"/>
        </a:defRPr>
      </a:lvl8pPr>
      <a:lvl9pPr marL="1828800" algn="ctr" rtl="0" fontAlgn="base">
        <a:spcBef>
          <a:spcPct val="0"/>
        </a:spcBef>
        <a:spcAft>
          <a:spcPct val="0"/>
        </a:spcAft>
        <a:defRPr sz="4400">
          <a:solidFill>
            <a:schemeClr val="bg1"/>
          </a:solidFill>
          <a:latin typeface="Comic Sans MS" pitchFamily="66"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Comic Sans MS" pitchFamily="66" charset="0"/>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Comic Sans MS" pitchFamily="66" charset="0"/>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Comic Sans MS" pitchFamily="66" charset="0"/>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Comic Sans MS" pitchFamily="66" charset="0"/>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Comic Sans MS"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0.wmf"/><Relationship Id="rId5" Type="http://schemas.openxmlformats.org/officeDocument/2006/relationships/image" Target="../media/image12.png"/><Relationship Id="rId4" Type="http://schemas.openxmlformats.org/officeDocument/2006/relationships/image" Target="../media/image11.wmf"/></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3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hyperlink" Target="http://www.wested.org/tal/five_film_categories/PROFESSIONAL_DEVELOPMENT/framework.html#immersion" TargetMode="External"/><Relationship Id="rId7" Type="http://schemas.openxmlformats.org/officeDocument/2006/relationships/hyperlink" Target="http://www.wested.org/tal/five_film_categories/PROFESSIONAL_DEVELOPMENT/framework.html#vehiclesmech"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http://www.wested.org/tal/five_film_categories/PROFESSIONAL_DEVELOPMENT/framework.html#collabwork" TargetMode="External"/><Relationship Id="rId5" Type="http://schemas.openxmlformats.org/officeDocument/2006/relationships/hyperlink" Target="http://www.wested.org/tal/five_film_categories/PROFESSIONAL_DEVELOPMENT/framework.html#exampractice" TargetMode="External"/><Relationship Id="rId4" Type="http://schemas.openxmlformats.org/officeDocument/2006/relationships/hyperlink" Target="http://www.wested.org/tal/five_film_categories/PROFESSIONAL_DEVELOPMENT/framework.html#curriculum" TargetMode="Externa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youtube.com/watch?v=oRBchZLkQR0" TargetMode="Externa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27.gif"/><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hyperlink" Target="http://wisconsinsocialstudies.wikispaces.com/" TargetMode="Externa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228600" y="914400"/>
            <a:ext cx="8534400" cy="1470025"/>
          </a:xfrm>
        </p:spPr>
        <p:txBody>
          <a:bodyPr/>
          <a:lstStyle/>
          <a:p>
            <a:pPr eaLnBrk="1" hangingPunct="1"/>
            <a:r>
              <a:rPr lang="en-US" sz="3600" smtClean="0"/>
              <a:t/>
            </a:r>
            <a:br>
              <a:rPr lang="en-US" sz="3600" smtClean="0"/>
            </a:br>
            <a:r>
              <a:rPr lang="en-US" sz="3600" smtClean="0"/>
              <a:t> </a:t>
            </a:r>
            <a:br>
              <a:rPr lang="en-US" sz="3600" smtClean="0"/>
            </a:br>
            <a:r>
              <a:rPr lang="en-US" sz="3600" b="1" smtClean="0"/>
              <a:t>Developing a 21</a:t>
            </a:r>
            <a:r>
              <a:rPr lang="en-US" sz="3600" b="1" baseline="30000" smtClean="0"/>
              <a:t>st</a:t>
            </a:r>
            <a:r>
              <a:rPr lang="en-US" sz="3600" b="1" smtClean="0"/>
              <a:t> Century Professional Development Cycle</a:t>
            </a:r>
            <a:br>
              <a:rPr lang="en-US" sz="3600" b="1" smtClean="0"/>
            </a:br>
            <a:r>
              <a:rPr lang="en-US" sz="3600" b="1" smtClean="0"/>
              <a:t/>
            </a:r>
            <a:br>
              <a:rPr lang="en-US" sz="3600" b="1" smtClean="0"/>
            </a:br>
            <a:r>
              <a:rPr lang="en-US" sz="3600" smtClean="0"/>
              <a:t> </a:t>
            </a:r>
            <a:r>
              <a:rPr lang="en-US" sz="2800" b="1" i="1" smtClean="0"/>
              <a:t>Turning the curriculum adoption cycle into a professional development cycle</a:t>
            </a:r>
            <a:r>
              <a:rPr lang="en-US" sz="3600" smtClean="0"/>
              <a:t/>
            </a:r>
            <a:br>
              <a:rPr lang="en-US" sz="3600" smtClean="0"/>
            </a:br>
            <a:endParaRPr lang="en-US" sz="3600" smtClean="0"/>
          </a:p>
        </p:txBody>
      </p:sp>
      <p:sp>
        <p:nvSpPr>
          <p:cNvPr id="3075" name="Subtitle 2"/>
          <p:cNvSpPr>
            <a:spLocks noGrp="1"/>
          </p:cNvSpPr>
          <p:nvPr>
            <p:ph type="subTitle" idx="1"/>
          </p:nvPr>
        </p:nvSpPr>
        <p:spPr>
          <a:xfrm>
            <a:off x="228600" y="3962400"/>
            <a:ext cx="8534400" cy="1752600"/>
          </a:xfrm>
        </p:spPr>
        <p:txBody>
          <a:bodyPr/>
          <a:lstStyle/>
          <a:p>
            <a:pPr eaLnBrk="1" hangingPunct="1"/>
            <a:r>
              <a:rPr lang="en-US" sz="1800" smtClean="0"/>
              <a:t>Adapted from Designing Professional Development for Teachers of Science and Mathematics by Susan Loucks-Horsley, Peter W. Hewson, Nancy Love, and Katherine E. Stiles, with Hubert M. Dyasi, Susan N. Friel, Judith Mumme, Cary I. Sneider, and Karen L. Worth (Thousand Oaks, CA: Corwin Press, 1998). The book is a product of the National Institute for Science Education, funded by the National Science Foundation.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Cycle Model </a:t>
            </a:r>
            <a:endParaRPr lang="en-US" dirty="0"/>
          </a:p>
        </p:txBody>
      </p:sp>
      <p:graphicFrame>
        <p:nvGraphicFramePr>
          <p:cNvPr id="4" name="Content Placeholder 3"/>
          <p:cNvGraphicFramePr>
            <a:graphicFrameLocks noGrp="1"/>
          </p:cNvGraphicFramePr>
          <p:nvPr>
            <p:ph idx="1"/>
          </p:nvPr>
        </p:nvGraphicFramePr>
        <p:xfrm>
          <a:off x="228600" y="1371600"/>
          <a:ext cx="8915400" cy="5257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actually happening</a:t>
            </a:r>
            <a:endParaRPr lang="en-US" dirty="0"/>
          </a:p>
        </p:txBody>
      </p:sp>
      <p:sp>
        <p:nvSpPr>
          <p:cNvPr id="4" name="Oval 3"/>
          <p:cNvSpPr/>
          <p:nvPr/>
        </p:nvSpPr>
        <p:spPr>
          <a:xfrm>
            <a:off x="1295400" y="3048000"/>
            <a:ext cx="2209800" cy="17526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1600200" y="3657600"/>
            <a:ext cx="1524000" cy="707886"/>
          </a:xfrm>
          <a:prstGeom prst="rect">
            <a:avLst/>
          </a:prstGeom>
          <a:noFill/>
        </p:spPr>
        <p:txBody>
          <a:bodyPr wrap="square" rtlCol="0">
            <a:spAutoFit/>
          </a:bodyPr>
          <a:lstStyle/>
          <a:p>
            <a:pPr algn="ctr"/>
            <a:r>
              <a:rPr lang="en-US" sz="2000" dirty="0" smtClean="0"/>
              <a:t>Curriculum alignment</a:t>
            </a:r>
            <a:endParaRPr lang="en-US" sz="2000" dirty="0"/>
          </a:p>
        </p:txBody>
      </p:sp>
      <p:sp>
        <p:nvSpPr>
          <p:cNvPr id="6" name="Oval 5"/>
          <p:cNvSpPr/>
          <p:nvPr/>
        </p:nvSpPr>
        <p:spPr>
          <a:xfrm>
            <a:off x="5638800" y="3048000"/>
            <a:ext cx="2057400" cy="18288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5867400" y="3657600"/>
            <a:ext cx="1524000" cy="707886"/>
          </a:xfrm>
          <a:prstGeom prst="rect">
            <a:avLst/>
          </a:prstGeom>
          <a:noFill/>
        </p:spPr>
        <p:txBody>
          <a:bodyPr wrap="square" rtlCol="0">
            <a:spAutoFit/>
          </a:bodyPr>
          <a:lstStyle/>
          <a:p>
            <a:pPr algn="ctr"/>
            <a:r>
              <a:rPr lang="en-US" sz="2000" dirty="0" smtClean="0"/>
              <a:t>Curriculum adoption</a:t>
            </a:r>
            <a:endParaRPr lang="en-US" sz="2000" dirty="0"/>
          </a:p>
        </p:txBody>
      </p:sp>
      <p:sp>
        <p:nvSpPr>
          <p:cNvPr id="8" name="Oval 7"/>
          <p:cNvSpPr/>
          <p:nvPr/>
        </p:nvSpPr>
        <p:spPr>
          <a:xfrm>
            <a:off x="7086600" y="1295400"/>
            <a:ext cx="1524000" cy="1295400"/>
          </a:xfrm>
          <a:prstGeom prst="ellips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7010400" y="1600200"/>
            <a:ext cx="1600200" cy="646331"/>
          </a:xfrm>
          <a:prstGeom prst="rect">
            <a:avLst/>
          </a:prstGeom>
          <a:noFill/>
        </p:spPr>
        <p:txBody>
          <a:bodyPr wrap="square" rtlCol="0">
            <a:spAutoFit/>
          </a:bodyPr>
          <a:lstStyle/>
          <a:p>
            <a:pPr algn="ctr"/>
            <a:r>
              <a:rPr lang="en-US" dirty="0" smtClean="0"/>
              <a:t>Professional Development</a:t>
            </a:r>
            <a:endParaRPr lang="en-US" dirty="0"/>
          </a:p>
        </p:txBody>
      </p:sp>
      <p:sp>
        <p:nvSpPr>
          <p:cNvPr id="10" name="Left-Right Arrow 9"/>
          <p:cNvSpPr/>
          <p:nvPr/>
        </p:nvSpPr>
        <p:spPr>
          <a:xfrm>
            <a:off x="3733800" y="3810000"/>
            <a:ext cx="1752600" cy="38100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990600" y="5334000"/>
            <a:ext cx="1524000" cy="1295400"/>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914400" y="5638800"/>
            <a:ext cx="1600200" cy="646331"/>
          </a:xfrm>
          <a:prstGeom prst="rect">
            <a:avLst/>
          </a:prstGeom>
          <a:noFill/>
        </p:spPr>
        <p:txBody>
          <a:bodyPr wrap="square" rtlCol="0">
            <a:spAutoFit/>
          </a:bodyPr>
          <a:lstStyle/>
          <a:p>
            <a:pPr algn="ctr"/>
            <a:r>
              <a:rPr lang="en-US" dirty="0" smtClean="0"/>
              <a:t>Professional Development</a:t>
            </a:r>
            <a:endParaRPr lang="en-US" dirty="0"/>
          </a:p>
        </p:txBody>
      </p:sp>
      <p:sp>
        <p:nvSpPr>
          <p:cNvPr id="13" name="Oval 12"/>
          <p:cNvSpPr/>
          <p:nvPr/>
        </p:nvSpPr>
        <p:spPr>
          <a:xfrm>
            <a:off x="6477000" y="5334000"/>
            <a:ext cx="1524000" cy="1295400"/>
          </a:xfrm>
          <a:prstGeom prst="ellipse">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6400800" y="5638800"/>
            <a:ext cx="1600200" cy="646331"/>
          </a:xfrm>
          <a:prstGeom prst="rect">
            <a:avLst/>
          </a:prstGeom>
          <a:noFill/>
        </p:spPr>
        <p:txBody>
          <a:bodyPr wrap="square" rtlCol="0">
            <a:spAutoFit/>
          </a:bodyPr>
          <a:lstStyle/>
          <a:p>
            <a:pPr algn="ctr"/>
            <a:r>
              <a:rPr lang="en-US" dirty="0" smtClean="0"/>
              <a:t>Professional Development</a:t>
            </a:r>
            <a:endParaRPr lang="en-US" dirty="0"/>
          </a:p>
        </p:txBody>
      </p:sp>
      <p:sp>
        <p:nvSpPr>
          <p:cNvPr id="15" name="Oval 14"/>
          <p:cNvSpPr/>
          <p:nvPr/>
        </p:nvSpPr>
        <p:spPr>
          <a:xfrm>
            <a:off x="76200" y="1143000"/>
            <a:ext cx="1524000" cy="1295400"/>
          </a:xfrm>
          <a:prstGeom prst="ellipse">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0" y="1447800"/>
            <a:ext cx="1600200" cy="646331"/>
          </a:xfrm>
          <a:prstGeom prst="rect">
            <a:avLst/>
          </a:prstGeom>
          <a:noFill/>
        </p:spPr>
        <p:txBody>
          <a:bodyPr wrap="square" rtlCol="0">
            <a:spAutoFit/>
          </a:bodyPr>
          <a:lstStyle/>
          <a:p>
            <a:pPr algn="ctr"/>
            <a:r>
              <a:rPr lang="en-US" dirty="0" smtClean="0"/>
              <a:t>Professional Development</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Let’s look at each individually</a:t>
            </a:r>
            <a:endParaRPr lang="en-US" dirty="0"/>
          </a:p>
        </p:txBody>
      </p:sp>
      <p:sp>
        <p:nvSpPr>
          <p:cNvPr id="5" name="Subtitle 4"/>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3"/>
          <p:cNvSpPr>
            <a:spLocks noGrp="1"/>
          </p:cNvSpPr>
          <p:nvPr>
            <p:ph type="ctrTitle"/>
          </p:nvPr>
        </p:nvSpPr>
        <p:spPr/>
        <p:txBody>
          <a:bodyPr/>
          <a:lstStyle/>
          <a:p>
            <a:pPr eaLnBrk="1" hangingPunct="1"/>
            <a:r>
              <a:rPr lang="en-US" smtClean="0"/>
              <a:t>Curriculum Alignment</a:t>
            </a:r>
          </a:p>
        </p:txBody>
      </p:sp>
      <p:sp>
        <p:nvSpPr>
          <p:cNvPr id="9219" name="Subtitle 4"/>
          <p:cNvSpPr>
            <a:spLocks noGrp="1"/>
          </p:cNvSpPr>
          <p:nvPr>
            <p:ph type="subTitle" idx="1"/>
          </p:nvPr>
        </p:nvSpPr>
        <p:spPr/>
        <p:txBody>
          <a:bodyPr/>
          <a:lstStyle/>
          <a:p>
            <a:pPr eaLnBrk="1" hangingPunct="1"/>
            <a:r>
              <a:rPr lang="en-US" dirty="0" smtClean="0"/>
              <a:t>What are you currently using?</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to consider…</a:t>
            </a:r>
            <a:endParaRPr lang="en-US" dirty="0"/>
          </a:p>
        </p:txBody>
      </p:sp>
      <p:sp>
        <p:nvSpPr>
          <p:cNvPr id="3" name="Content Placeholder 2"/>
          <p:cNvSpPr>
            <a:spLocks noGrp="1"/>
          </p:cNvSpPr>
          <p:nvPr>
            <p:ph idx="1"/>
          </p:nvPr>
        </p:nvSpPr>
        <p:spPr>
          <a:xfrm>
            <a:off x="457200" y="1600200"/>
            <a:ext cx="8229600" cy="4953000"/>
          </a:xfrm>
        </p:spPr>
        <p:txBody>
          <a:bodyPr/>
          <a:lstStyle/>
          <a:p>
            <a:pPr>
              <a:buNone/>
            </a:pPr>
            <a:r>
              <a:rPr lang="en-US" sz="2000" b="1" dirty="0" smtClean="0"/>
              <a:t>-WHAT IS IT WE WANT ALL STUDENTS TO KNOW AND DO?</a:t>
            </a:r>
          </a:p>
          <a:p>
            <a:pPr lvl="1"/>
            <a:r>
              <a:rPr lang="en-US" sz="1600" b="1" dirty="0" smtClean="0"/>
              <a:t>What is Social Studies?</a:t>
            </a:r>
            <a:endParaRPr lang="en-US" sz="1600" dirty="0" smtClean="0"/>
          </a:p>
          <a:p>
            <a:pPr lvl="1"/>
            <a:r>
              <a:rPr lang="en-US" sz="1600" b="1" dirty="0" smtClean="0"/>
              <a:t>What is our mission and vision?</a:t>
            </a:r>
            <a:endParaRPr lang="en-US" sz="1600" dirty="0" smtClean="0"/>
          </a:p>
          <a:p>
            <a:pPr lvl="1"/>
            <a:r>
              <a:rPr lang="en-US" sz="1600" b="1" dirty="0" smtClean="0"/>
              <a:t>Backwards Design Model</a:t>
            </a:r>
            <a:endParaRPr lang="en-US" sz="1600" dirty="0" smtClean="0"/>
          </a:p>
          <a:p>
            <a:pPr>
              <a:buNone/>
            </a:pPr>
            <a:r>
              <a:rPr lang="en-US" sz="2000" b="1" dirty="0" smtClean="0"/>
              <a:t>-HOW CAN WE MAKE SOCIAL STUDIES MANAGEABLE AND MEANINGFUL?</a:t>
            </a:r>
            <a:endParaRPr lang="en-US" sz="2000" dirty="0" smtClean="0"/>
          </a:p>
          <a:p>
            <a:pPr lvl="1"/>
            <a:r>
              <a:rPr lang="en-US" sz="1600" b="1" dirty="0" smtClean="0"/>
              <a:t>Breaking apart the standards</a:t>
            </a:r>
            <a:endParaRPr lang="en-US" sz="1600" dirty="0" smtClean="0"/>
          </a:p>
          <a:p>
            <a:pPr lvl="1"/>
            <a:r>
              <a:rPr lang="en-US" sz="1600" b="1" dirty="0" smtClean="0"/>
              <a:t>Looking at content, concepts, skills and dispositions</a:t>
            </a:r>
            <a:br>
              <a:rPr lang="en-US" sz="1600" b="1" dirty="0" smtClean="0"/>
            </a:br>
            <a:r>
              <a:rPr lang="en-US" sz="1600" b="1" dirty="0" smtClean="0"/>
              <a:t>Content and fundamental questions</a:t>
            </a:r>
            <a:endParaRPr lang="en-US" sz="1600" dirty="0" smtClean="0"/>
          </a:p>
          <a:p>
            <a:pPr lvl="1"/>
            <a:r>
              <a:rPr lang="en-US" sz="1600" b="1" dirty="0" smtClean="0"/>
              <a:t>Connect to Grade Level Foundations scaffolding</a:t>
            </a:r>
            <a:endParaRPr lang="en-US" sz="1600" dirty="0" smtClean="0"/>
          </a:p>
          <a:p>
            <a:pPr lvl="1"/>
            <a:r>
              <a:rPr lang="en-US" sz="1600" b="1" dirty="0" smtClean="0"/>
              <a:t>Spiraling/Scaffolding</a:t>
            </a:r>
            <a:br>
              <a:rPr lang="en-US" sz="1600" b="1" dirty="0" smtClean="0"/>
            </a:br>
            <a:r>
              <a:rPr lang="en-US" sz="1600" b="1" dirty="0" smtClean="0"/>
              <a:t>Vertical team discussions on what is currently happening and what needs to happen….</a:t>
            </a:r>
            <a:endParaRPr lang="en-US" sz="1600" dirty="0" smtClean="0"/>
          </a:p>
          <a:p>
            <a:pPr lvl="1"/>
            <a:r>
              <a:rPr lang="en-US" sz="1600" b="1" dirty="0" smtClean="0"/>
              <a:t>What are our goals each year?</a:t>
            </a:r>
            <a:endParaRPr lang="en-US" sz="1600" dirty="0" smtClean="0"/>
          </a:p>
          <a:p>
            <a:pPr lvl="1"/>
            <a:r>
              <a:rPr lang="en-US" sz="1600" b="1" dirty="0" smtClean="0"/>
              <a:t>What should our scope and sequence look like?</a:t>
            </a:r>
            <a:endParaRPr lang="en-US" sz="1600"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Continued…</a:t>
            </a:r>
            <a:endParaRPr lang="en-US" dirty="0"/>
          </a:p>
        </p:txBody>
      </p:sp>
      <p:sp>
        <p:nvSpPr>
          <p:cNvPr id="3" name="Content Placeholder 2"/>
          <p:cNvSpPr>
            <a:spLocks noGrp="1"/>
          </p:cNvSpPr>
          <p:nvPr>
            <p:ph idx="1"/>
          </p:nvPr>
        </p:nvSpPr>
        <p:spPr/>
        <p:txBody>
          <a:bodyPr/>
          <a:lstStyle/>
          <a:p>
            <a:pPr>
              <a:buNone/>
            </a:pPr>
            <a:r>
              <a:rPr lang="en-US" sz="2000" b="1" dirty="0" smtClean="0"/>
              <a:t>-HOW WILL WE KNOW WHEN THEY LEARNED IT?</a:t>
            </a:r>
          </a:p>
          <a:p>
            <a:pPr lvl="1"/>
            <a:r>
              <a:rPr lang="en-US" sz="1600" b="1" dirty="0" smtClean="0"/>
              <a:t>Building balanced assessments</a:t>
            </a:r>
            <a:endParaRPr lang="en-US" sz="1600" dirty="0" smtClean="0"/>
          </a:p>
          <a:p>
            <a:pPr lvl="1"/>
            <a:r>
              <a:rPr lang="en-US" sz="1600" b="1" dirty="0" smtClean="0"/>
              <a:t>State, common and classroom assessments</a:t>
            </a:r>
            <a:br>
              <a:rPr lang="en-US" sz="1600" b="1" dirty="0" smtClean="0"/>
            </a:br>
            <a:r>
              <a:rPr lang="en-US" sz="1600" b="1" dirty="0" smtClean="0"/>
              <a:t>Formative and summative assessments</a:t>
            </a:r>
            <a:endParaRPr lang="en-US" sz="1600" dirty="0" smtClean="0"/>
          </a:p>
          <a:p>
            <a:pPr lvl="1"/>
            <a:r>
              <a:rPr lang="en-US" sz="1600" b="1" dirty="0" smtClean="0"/>
              <a:t>Pre and post assessments</a:t>
            </a:r>
            <a:endParaRPr lang="en-US" sz="1600" dirty="0" smtClean="0"/>
          </a:p>
          <a:p>
            <a:pPr>
              <a:buNone/>
            </a:pPr>
            <a:r>
              <a:rPr lang="en-US" sz="2000" b="1" dirty="0" smtClean="0"/>
              <a:t>-WHAT IS THE BEST WAY TO GET THE STUDENTS THERE?</a:t>
            </a:r>
            <a:endParaRPr lang="en-US" sz="2000" dirty="0" smtClean="0"/>
          </a:p>
          <a:p>
            <a:pPr lvl="1"/>
            <a:r>
              <a:rPr lang="en-US" sz="1600" b="1" dirty="0" smtClean="0"/>
              <a:t>Planning courses and units</a:t>
            </a:r>
            <a:endParaRPr lang="en-US" sz="1600" dirty="0" smtClean="0"/>
          </a:p>
          <a:p>
            <a:pPr lvl="1"/>
            <a:r>
              <a:rPr lang="en-US" sz="1600" b="1" dirty="0" smtClean="0"/>
              <a:t>Analyzing resources</a:t>
            </a:r>
            <a:endParaRPr lang="en-US" sz="1600" dirty="0" smtClean="0"/>
          </a:p>
          <a:p>
            <a:pPr>
              <a:buNone/>
            </a:pPr>
            <a:r>
              <a:rPr lang="en-US" sz="2000" b="1" dirty="0" smtClean="0"/>
              <a:t>-WHAT ARE THE MOST POWERFUL WAYS TO GET STUDENTS ENGAGED?</a:t>
            </a:r>
            <a:endParaRPr lang="en-US" sz="2000" dirty="0" smtClean="0"/>
          </a:p>
          <a:p>
            <a:pPr lvl="1"/>
            <a:r>
              <a:rPr lang="en-US" sz="1600" b="1" dirty="0" smtClean="0"/>
              <a:t>Best practices in teaching social studies</a:t>
            </a:r>
            <a:endParaRPr lang="en-US" sz="1600" dirty="0" smtClean="0"/>
          </a:p>
          <a:p>
            <a:pPr>
              <a:buNone/>
            </a:pPr>
            <a:r>
              <a:rPr lang="en-US" sz="2000" b="1" dirty="0" smtClean="0"/>
              <a:t>-WHAT DO WE DO WHEN THEY DON"T LEARN? OR WHEN THEY ALREADY KNOW IT?</a:t>
            </a:r>
            <a:endParaRPr lang="en-US" sz="2000" dirty="0" smtClean="0"/>
          </a:p>
          <a:p>
            <a:endParaRPr lang="en-US" sz="36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3"/>
          <p:cNvSpPr>
            <a:spLocks noGrp="1"/>
          </p:cNvSpPr>
          <p:nvPr>
            <p:ph type="ctrTitle"/>
          </p:nvPr>
        </p:nvSpPr>
        <p:spPr/>
        <p:txBody>
          <a:bodyPr/>
          <a:lstStyle/>
          <a:p>
            <a:pPr eaLnBrk="1" hangingPunct="1"/>
            <a:r>
              <a:rPr lang="en-US" smtClean="0"/>
              <a:t>Curriculum Adoption</a:t>
            </a:r>
          </a:p>
        </p:txBody>
      </p:sp>
      <p:sp>
        <p:nvSpPr>
          <p:cNvPr id="11267" name="Subtitle 4"/>
          <p:cNvSpPr>
            <a:spLocks noGrp="1"/>
          </p:cNvSpPr>
          <p:nvPr>
            <p:ph type="subTitle" idx="1"/>
          </p:nvPr>
        </p:nvSpPr>
        <p:spPr/>
        <p:txBody>
          <a:bodyPr/>
          <a:lstStyle/>
          <a:p>
            <a:pPr eaLnBrk="1" hangingPunct="1"/>
            <a:endParaRPr lang="en-US"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a:srcRect t="23854"/>
          <a:stretch>
            <a:fillRect/>
          </a:stretch>
        </p:blipFill>
        <p:spPr bwMode="auto">
          <a:xfrm>
            <a:off x="1905000" y="1828800"/>
            <a:ext cx="5410200" cy="4710113"/>
          </a:xfrm>
          <a:prstGeom prst="rect">
            <a:avLst/>
          </a:prstGeom>
          <a:noFill/>
          <a:ln w="9525">
            <a:noFill/>
            <a:miter lim="800000"/>
            <a:headEnd/>
            <a:tailEnd/>
          </a:ln>
        </p:spPr>
      </p:pic>
      <p:sp>
        <p:nvSpPr>
          <p:cNvPr id="12291" name="Text Box 3"/>
          <p:cNvSpPr txBox="1">
            <a:spLocks noChangeArrowheads="1"/>
          </p:cNvSpPr>
          <p:nvPr/>
        </p:nvSpPr>
        <p:spPr bwMode="auto">
          <a:xfrm>
            <a:off x="3886200" y="3962400"/>
            <a:ext cx="1447800" cy="581025"/>
          </a:xfrm>
          <a:prstGeom prst="rect">
            <a:avLst/>
          </a:prstGeom>
          <a:noFill/>
          <a:ln w="9525">
            <a:noFill/>
            <a:miter lim="800000"/>
            <a:headEnd/>
            <a:tailEnd/>
          </a:ln>
        </p:spPr>
        <p:txBody>
          <a:bodyPr>
            <a:spAutoFit/>
          </a:bodyPr>
          <a:lstStyle/>
          <a:p>
            <a:pPr algn="ctr"/>
            <a:r>
              <a:rPr lang="en-US" sz="1600" b="1">
                <a:solidFill>
                  <a:srgbClr val="336699"/>
                </a:solidFill>
                <a:latin typeface="Georgia" pitchFamily="18" charset="0"/>
              </a:rPr>
              <a:t>Curriculum Adoption</a:t>
            </a:r>
          </a:p>
        </p:txBody>
      </p:sp>
      <p:sp>
        <p:nvSpPr>
          <p:cNvPr id="106500" name="Rectangle 4"/>
          <p:cNvSpPr>
            <a:spLocks noChangeArrowheads="1"/>
          </p:cNvSpPr>
          <p:nvPr/>
        </p:nvSpPr>
        <p:spPr bwMode="auto">
          <a:xfrm>
            <a:off x="1143000" y="304800"/>
            <a:ext cx="7467600" cy="1190625"/>
          </a:xfrm>
          <a:prstGeom prst="rect">
            <a:avLst/>
          </a:prstGeom>
          <a:noFill/>
          <a:ln w="9525">
            <a:noFill/>
            <a:miter lim="800000"/>
            <a:headEnd/>
            <a:tailEnd/>
          </a:ln>
          <a:effectLst/>
        </p:spPr>
        <p:txBody>
          <a:bodyPr>
            <a:spAutoFit/>
          </a:bodyPr>
          <a:lstStyle/>
          <a:p>
            <a:pPr algn="ctr">
              <a:defRPr/>
            </a:pPr>
            <a:r>
              <a:rPr lang="en-US" sz="3600" b="1" dirty="0">
                <a:solidFill>
                  <a:schemeClr val="tx2"/>
                </a:solidFill>
                <a:effectLst>
                  <a:outerShdw blurRad="38100" dist="38100" dir="2700000" algn="tl">
                    <a:srgbClr val="C0C0C0"/>
                  </a:outerShdw>
                </a:effectLst>
                <a:latin typeface="Georgia" pitchFamily="18" charset="0"/>
              </a:rPr>
              <a:t>Curriculum Adoption is a lot like ______ because…</a:t>
            </a: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4"/>
          <p:cNvPicPr>
            <a:picLocks noChangeAspect="1" noChangeArrowheads="1"/>
          </p:cNvPicPr>
          <p:nvPr/>
        </p:nvPicPr>
        <p:blipFill>
          <a:blip r:embed="rId3"/>
          <a:srcRect/>
          <a:stretch>
            <a:fillRect/>
          </a:stretch>
        </p:blipFill>
        <p:spPr bwMode="auto">
          <a:xfrm>
            <a:off x="2209800" y="228600"/>
            <a:ext cx="4343400" cy="2209800"/>
          </a:xfrm>
          <a:prstGeom prst="rect">
            <a:avLst/>
          </a:prstGeom>
          <a:noFill/>
          <a:ln w="9525">
            <a:noFill/>
            <a:miter lim="800000"/>
            <a:headEnd/>
            <a:tailEnd/>
          </a:ln>
        </p:spPr>
      </p:pic>
      <p:graphicFrame>
        <p:nvGraphicFramePr>
          <p:cNvPr id="2207" name="Group 159"/>
          <p:cNvGraphicFramePr>
            <a:graphicFrameLocks noGrp="1"/>
          </p:cNvGraphicFramePr>
          <p:nvPr/>
        </p:nvGraphicFramePr>
        <p:xfrm>
          <a:off x="381000" y="2667000"/>
          <a:ext cx="8229600" cy="3951289"/>
        </p:xfrm>
        <a:graphic>
          <a:graphicData uri="http://schemas.openxmlformats.org/drawingml/2006/table">
            <a:tbl>
              <a:tblPr/>
              <a:tblGrid>
                <a:gridCol w="4159045"/>
                <a:gridCol w="4070555"/>
              </a:tblGrid>
              <a:tr h="3810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1" u="none" strike="noStrike" cap="none" normalizeH="0" baseline="0" dirty="0" smtClean="0">
                          <a:ln>
                            <a:noFill/>
                          </a:ln>
                          <a:solidFill>
                            <a:srgbClr val="FFFFFF"/>
                          </a:solidFill>
                          <a:effectLst/>
                          <a:latin typeface="Times New Roman" pitchFamily="18" charset="0"/>
                          <a:cs typeface="Times New Roman" pitchFamily="18" charset="0"/>
                        </a:rPr>
                        <a:t>ADOPTION: THEN</a:t>
                      </a:r>
                    </a:p>
                  </a:txBody>
                  <a:tcPr horzOverflow="overflow">
                    <a:lnL w="25400" cap="flat" cmpd="sng" algn="ctr">
                      <a:solidFill>
                        <a:srgbClr val="008080"/>
                      </a:solidFill>
                      <a:prstDash val="solid"/>
                      <a:round/>
                      <a:headEnd type="none" w="med" len="med"/>
                      <a:tailEnd type="none" w="med" len="med"/>
                    </a:lnL>
                    <a:lnR w="9525" cap="flat" cmpd="sng" algn="ctr">
                      <a:solidFill>
                        <a:srgbClr val="000000"/>
                      </a:solidFill>
                      <a:prstDash val="solid"/>
                      <a:round/>
                      <a:headEnd type="none" w="med" len="med"/>
                      <a:tailEnd type="none" w="med" len="med"/>
                    </a:lnR>
                    <a:lnT w="25400" cap="flat" cmpd="sng" algn="ctr">
                      <a:solidFill>
                        <a:srgbClr val="008080"/>
                      </a:solidFill>
                      <a:prstDash val="solid"/>
                      <a:round/>
                      <a:headEnd type="none" w="med" len="med"/>
                      <a:tailEnd type="none" w="med" len="med"/>
                    </a:lnT>
                    <a:lnB w="12700" cap="flat" cmpd="sng" algn="ctr">
                      <a:solidFill>
                        <a:srgbClr val="00FFFF"/>
                      </a:solidFill>
                      <a:prstDash val="solid"/>
                      <a:round/>
                      <a:headEnd type="none" w="med" len="med"/>
                      <a:tailEnd type="none" w="med" len="med"/>
                    </a:lnB>
                    <a:lnTlToBr>
                      <a:noFill/>
                    </a:lnTlToBr>
                    <a:lnBlToTr>
                      <a:noFill/>
                    </a:lnBlToTr>
                    <a:solidFill>
                      <a:srgbClr val="00008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1" u="none" strike="noStrike" cap="none" normalizeH="0" baseline="0" dirty="0" smtClean="0">
                          <a:ln>
                            <a:noFill/>
                          </a:ln>
                          <a:solidFill>
                            <a:srgbClr val="FFFFFF"/>
                          </a:solidFill>
                          <a:effectLst/>
                          <a:latin typeface="Times New Roman" pitchFamily="18" charset="0"/>
                          <a:cs typeface="Times New Roman" pitchFamily="18" charset="0"/>
                        </a:rPr>
                        <a:t>ADOPTION: NOW</a:t>
                      </a:r>
                    </a:p>
                  </a:txBody>
                  <a:tcPr horzOverflow="overflow">
                    <a:lnL w="9525" cap="flat" cmpd="sng" algn="ctr">
                      <a:solidFill>
                        <a:srgbClr val="000000"/>
                      </a:solidFill>
                      <a:prstDash val="solid"/>
                      <a:round/>
                      <a:headEnd type="none" w="med" len="med"/>
                      <a:tailEnd type="none" w="med" len="med"/>
                    </a:lnL>
                    <a:lnR w="25400" cap="flat" cmpd="sng" algn="ctr">
                      <a:solidFill>
                        <a:srgbClr val="008080"/>
                      </a:solidFill>
                      <a:prstDash val="solid"/>
                      <a:round/>
                      <a:headEnd type="none" w="med" len="med"/>
                      <a:tailEnd type="none" w="med" len="med"/>
                    </a:lnR>
                    <a:lnT w="25400" cap="flat" cmpd="sng" algn="ctr">
                      <a:solidFill>
                        <a:srgbClr val="008080"/>
                      </a:solidFill>
                      <a:prstDash val="solid"/>
                      <a:round/>
                      <a:headEnd type="none" w="med" len="med"/>
                      <a:tailEnd type="none" w="med" len="med"/>
                    </a:lnT>
                    <a:lnB w="12700" cap="flat" cmpd="sng" algn="ctr">
                      <a:solidFill>
                        <a:srgbClr val="00FFFF"/>
                      </a:solidFill>
                      <a:prstDash val="solid"/>
                      <a:round/>
                      <a:headEnd type="none" w="med" len="med"/>
                      <a:tailEnd type="none" w="med" len="med"/>
                    </a:lnB>
                    <a:lnTlToBr>
                      <a:noFill/>
                    </a:lnTlToBr>
                    <a:lnBlToTr>
                      <a:noFill/>
                    </a:lnBlToTr>
                    <a:solidFill>
                      <a:srgbClr val="008080"/>
                    </a:solidFill>
                  </a:tcPr>
                </a:tc>
              </a:tr>
              <a:tr h="609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FFFFFF"/>
                          </a:solidFill>
                          <a:effectLst/>
                          <a:latin typeface="Times New Roman" pitchFamily="18" charset="0"/>
                          <a:cs typeface="Times New Roman" pitchFamily="18" charset="0"/>
                        </a:rPr>
                        <a:t>Just another part of the job</a:t>
                      </a:r>
                      <a:endParaRPr kumimoji="0" lang="en-US" sz="1600" b="1" i="0" u="none" strike="noStrike" cap="none" normalizeH="0" baseline="0" dirty="0" smtClean="0">
                        <a:ln>
                          <a:noFill/>
                        </a:ln>
                        <a:solidFill>
                          <a:schemeClr val="tx1"/>
                        </a:solidFill>
                        <a:effectLst/>
                        <a:latin typeface="Arial" pitchFamily="34" charset="0"/>
                      </a:endParaRPr>
                    </a:p>
                  </a:txBody>
                  <a:tcPr horzOverflow="overflow">
                    <a:lnL w="25400" cap="flat" cmpd="sng" algn="ctr">
                      <a:solidFill>
                        <a:srgbClr val="00808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lnTlToBr>
                      <a:noFill/>
                    </a:lnTlToBr>
                    <a:lnBlToTr>
                      <a:noFill/>
                    </a:lnBlToTr>
                    <a:solidFill>
                      <a:srgbClr val="00008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FFFFFF"/>
                          </a:solidFill>
                          <a:effectLst/>
                          <a:latin typeface="Times New Roman" pitchFamily="18" charset="0"/>
                          <a:cs typeface="Times New Roman" pitchFamily="18" charset="0"/>
                        </a:rPr>
                        <a:t>Integral part of the job: professional development</a:t>
                      </a:r>
                      <a:endParaRPr kumimoji="0" lang="en-US" sz="1600" b="0" i="0" u="none" strike="noStrike" cap="none" normalizeH="0" baseline="0" dirty="0" smtClean="0">
                        <a:ln>
                          <a:noFill/>
                        </a:ln>
                        <a:solidFill>
                          <a:schemeClr val="tx1"/>
                        </a:solidFill>
                        <a:effectLst/>
                        <a:latin typeface="Arial" pitchFamily="34" charset="0"/>
                      </a:endParaRPr>
                    </a:p>
                  </a:txBody>
                  <a:tcPr horzOverflow="overflow">
                    <a:lnL w="9525" cap="flat" cmpd="sng" algn="ctr">
                      <a:solidFill>
                        <a:srgbClr val="000000"/>
                      </a:solidFill>
                      <a:prstDash val="solid"/>
                      <a:round/>
                      <a:headEnd type="none" w="med" len="med"/>
                      <a:tailEnd type="none" w="med" len="med"/>
                    </a:lnL>
                    <a:lnR w="25400" cap="flat" cmpd="sng" algn="ctr">
                      <a:solidFill>
                        <a:srgbClr val="008080"/>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lnTlToBr>
                      <a:noFill/>
                    </a:lnTlToBr>
                    <a:lnBlToTr>
                      <a:noFill/>
                    </a:lnBlToTr>
                    <a:solidFill>
                      <a:srgbClr val="008080"/>
                    </a:solidFill>
                  </a:tcPr>
                </a:tc>
              </a:tr>
              <a:tr h="4064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FFFFFF"/>
                          </a:solidFill>
                          <a:effectLst/>
                          <a:latin typeface="Times New Roman" pitchFamily="18" charset="0"/>
                          <a:cs typeface="Times New Roman" pitchFamily="18" charset="0"/>
                        </a:rPr>
                        <a:t>Content-driven</a:t>
                      </a:r>
                      <a:endParaRPr kumimoji="0" lang="en-US" sz="1600" b="1" i="0" u="none" strike="noStrike" cap="none" normalizeH="0" baseline="0" dirty="0" smtClean="0">
                        <a:ln>
                          <a:noFill/>
                        </a:ln>
                        <a:solidFill>
                          <a:schemeClr val="tx1"/>
                        </a:solidFill>
                        <a:effectLst/>
                        <a:latin typeface="Arial" pitchFamily="34" charset="0"/>
                      </a:endParaRPr>
                    </a:p>
                  </a:txBody>
                  <a:tcPr horzOverflow="overflow">
                    <a:lnL w="25400" cap="flat" cmpd="sng" algn="ctr">
                      <a:solidFill>
                        <a:srgbClr val="00808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lnTlToBr>
                      <a:noFill/>
                    </a:lnTlToBr>
                    <a:lnBlToTr>
                      <a:noFill/>
                    </a:lnBlToTr>
                    <a:solidFill>
                      <a:srgbClr val="00008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FFFFFF"/>
                          </a:solidFill>
                          <a:effectLst/>
                          <a:latin typeface="Times New Roman" pitchFamily="18" charset="0"/>
                          <a:cs typeface="Times New Roman" pitchFamily="18" charset="0"/>
                        </a:rPr>
                        <a:t>Research-driven</a:t>
                      </a:r>
                      <a:endParaRPr kumimoji="0" lang="en-US" sz="1600" b="0" i="0" u="none" strike="noStrike" cap="none" normalizeH="0" baseline="0" dirty="0" smtClean="0">
                        <a:ln>
                          <a:noFill/>
                        </a:ln>
                        <a:solidFill>
                          <a:schemeClr val="tx1"/>
                        </a:solidFill>
                        <a:effectLst/>
                        <a:latin typeface="Arial" pitchFamily="34" charset="0"/>
                      </a:endParaRPr>
                    </a:p>
                  </a:txBody>
                  <a:tcPr horzOverflow="overflow">
                    <a:lnL w="9525" cap="flat" cmpd="sng" algn="ctr">
                      <a:solidFill>
                        <a:srgbClr val="000000"/>
                      </a:solidFill>
                      <a:prstDash val="solid"/>
                      <a:round/>
                      <a:headEnd type="none" w="med" len="med"/>
                      <a:tailEnd type="none" w="med" len="med"/>
                    </a:lnL>
                    <a:lnR w="25400" cap="flat" cmpd="sng" algn="ctr">
                      <a:solidFill>
                        <a:srgbClr val="008080"/>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lnTlToBr>
                      <a:noFill/>
                    </a:lnTlToBr>
                    <a:lnBlToTr>
                      <a:noFill/>
                    </a:lnBlToTr>
                    <a:solidFill>
                      <a:srgbClr val="008080"/>
                    </a:solidFill>
                  </a:tcPr>
                </a:tc>
              </a:tr>
              <a:tr h="4048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FFFFFF"/>
                          </a:solidFill>
                          <a:effectLst/>
                          <a:latin typeface="Times New Roman" pitchFamily="18" charset="0"/>
                          <a:cs typeface="Times New Roman" pitchFamily="18" charset="0"/>
                        </a:rPr>
                        <a:t>Topic alignment </a:t>
                      </a:r>
                      <a:endParaRPr kumimoji="0" lang="en-US" sz="1600" b="1" i="0" u="none" strike="noStrike" cap="none" normalizeH="0" baseline="0" dirty="0" smtClean="0">
                        <a:ln>
                          <a:noFill/>
                        </a:ln>
                        <a:solidFill>
                          <a:schemeClr val="tx1"/>
                        </a:solidFill>
                        <a:effectLst/>
                        <a:latin typeface="Arial" pitchFamily="34" charset="0"/>
                      </a:endParaRPr>
                    </a:p>
                  </a:txBody>
                  <a:tcPr horzOverflow="overflow">
                    <a:lnL w="25400" cap="flat" cmpd="sng" algn="ctr">
                      <a:solidFill>
                        <a:srgbClr val="00808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lnTlToBr>
                      <a:noFill/>
                    </a:lnTlToBr>
                    <a:lnBlToTr>
                      <a:noFill/>
                    </a:lnBlToTr>
                    <a:solidFill>
                      <a:srgbClr val="00008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FFFFFF"/>
                          </a:solidFill>
                          <a:effectLst/>
                          <a:latin typeface="Times New Roman" pitchFamily="18" charset="0"/>
                          <a:cs typeface="Times New Roman" pitchFamily="18" charset="0"/>
                        </a:rPr>
                        <a:t>Standards alignment</a:t>
                      </a:r>
                      <a:endParaRPr kumimoji="0" lang="en-US" sz="1600" b="0" i="0" u="none" strike="noStrike" cap="none" normalizeH="0" baseline="0" dirty="0" smtClean="0">
                        <a:ln>
                          <a:noFill/>
                        </a:ln>
                        <a:solidFill>
                          <a:schemeClr val="tx1"/>
                        </a:solidFill>
                        <a:effectLst/>
                        <a:latin typeface="Arial" pitchFamily="34" charset="0"/>
                      </a:endParaRPr>
                    </a:p>
                  </a:txBody>
                  <a:tcPr horzOverflow="overflow">
                    <a:lnL w="9525" cap="flat" cmpd="sng" algn="ctr">
                      <a:solidFill>
                        <a:srgbClr val="000000"/>
                      </a:solidFill>
                      <a:prstDash val="solid"/>
                      <a:round/>
                      <a:headEnd type="none" w="med" len="med"/>
                      <a:tailEnd type="none" w="med" len="med"/>
                    </a:lnL>
                    <a:lnR w="25400" cap="flat" cmpd="sng" algn="ctr">
                      <a:solidFill>
                        <a:srgbClr val="008080"/>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lnTlToBr>
                      <a:noFill/>
                    </a:lnTlToBr>
                    <a:lnBlToTr>
                      <a:noFill/>
                    </a:lnBlToTr>
                    <a:solidFill>
                      <a:srgbClr val="008080"/>
                    </a:solidFill>
                  </a:tcPr>
                </a:tc>
              </a:tr>
              <a:tr h="4778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FFFFFF"/>
                          </a:solidFill>
                          <a:effectLst/>
                          <a:latin typeface="Times New Roman" pitchFamily="18" charset="0"/>
                          <a:cs typeface="Times New Roman" pitchFamily="18" charset="0"/>
                        </a:rPr>
                        <a:t>Breadth of content/Range of topics</a:t>
                      </a:r>
                      <a:endParaRPr kumimoji="0" lang="en-US" sz="1600" b="1" i="0" u="none" strike="noStrike" cap="none" normalizeH="0" baseline="0" dirty="0" smtClean="0">
                        <a:ln>
                          <a:noFill/>
                        </a:ln>
                        <a:solidFill>
                          <a:schemeClr val="tx1"/>
                        </a:solidFill>
                        <a:effectLst/>
                        <a:latin typeface="Arial" pitchFamily="34" charset="0"/>
                      </a:endParaRPr>
                    </a:p>
                  </a:txBody>
                  <a:tcPr horzOverflow="overflow">
                    <a:lnL w="25400" cap="flat" cmpd="sng" algn="ctr">
                      <a:solidFill>
                        <a:srgbClr val="00808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lnTlToBr>
                      <a:noFill/>
                    </a:lnTlToBr>
                    <a:lnBlToTr>
                      <a:noFill/>
                    </a:lnBlToTr>
                    <a:solidFill>
                      <a:srgbClr val="00008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FFFFFF"/>
                          </a:solidFill>
                          <a:effectLst/>
                          <a:latin typeface="Times New Roman" pitchFamily="18" charset="0"/>
                          <a:cs typeface="Times New Roman" pitchFamily="18" charset="0"/>
                        </a:rPr>
                        <a:t>Depth of content</a:t>
                      </a:r>
                      <a:endParaRPr kumimoji="0" lang="en-US" sz="1600" b="0" i="0" u="none" strike="noStrike" cap="none" normalizeH="0" baseline="0" dirty="0" smtClean="0">
                        <a:ln>
                          <a:noFill/>
                        </a:ln>
                        <a:solidFill>
                          <a:schemeClr val="tx1"/>
                        </a:solidFill>
                        <a:effectLst/>
                        <a:latin typeface="Arial" pitchFamily="34" charset="0"/>
                      </a:endParaRPr>
                    </a:p>
                  </a:txBody>
                  <a:tcPr horzOverflow="overflow">
                    <a:lnL w="9525" cap="flat" cmpd="sng" algn="ctr">
                      <a:solidFill>
                        <a:srgbClr val="000000"/>
                      </a:solidFill>
                      <a:prstDash val="solid"/>
                      <a:round/>
                      <a:headEnd type="none" w="med" len="med"/>
                      <a:tailEnd type="none" w="med" len="med"/>
                    </a:lnL>
                    <a:lnR w="25400" cap="flat" cmpd="sng" algn="ctr">
                      <a:solidFill>
                        <a:srgbClr val="008080"/>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lnTlToBr>
                      <a:noFill/>
                    </a:lnTlToBr>
                    <a:lnBlToTr>
                      <a:noFill/>
                    </a:lnBlToTr>
                    <a:solidFill>
                      <a:srgbClr val="008080"/>
                    </a:solidFill>
                  </a:tcPr>
                </a:tc>
              </a:tr>
              <a:tr h="457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FFFFFF"/>
                          </a:solidFill>
                          <a:effectLst/>
                          <a:latin typeface="Times New Roman" pitchFamily="18" charset="0"/>
                          <a:cs typeface="Times New Roman" pitchFamily="18" charset="0"/>
                        </a:rPr>
                        <a:t>Holistic/impressionistic (style features)</a:t>
                      </a:r>
                      <a:endParaRPr kumimoji="0" lang="en-US" sz="1600" b="1" i="0" u="none" strike="noStrike" cap="none" normalizeH="0" baseline="0" dirty="0" smtClean="0">
                        <a:ln>
                          <a:noFill/>
                        </a:ln>
                        <a:solidFill>
                          <a:schemeClr val="tx1"/>
                        </a:solidFill>
                        <a:effectLst/>
                        <a:latin typeface="Arial" pitchFamily="34" charset="0"/>
                      </a:endParaRPr>
                    </a:p>
                  </a:txBody>
                  <a:tcPr horzOverflow="overflow">
                    <a:lnL w="25400" cap="flat" cmpd="sng" algn="ctr">
                      <a:solidFill>
                        <a:srgbClr val="00808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lnTlToBr>
                      <a:noFill/>
                    </a:lnTlToBr>
                    <a:lnBlToTr>
                      <a:noFill/>
                    </a:lnBlToTr>
                    <a:solidFill>
                      <a:srgbClr val="00008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FFFFFF"/>
                          </a:solidFill>
                          <a:effectLst/>
                          <a:latin typeface="Times New Roman" pitchFamily="18" charset="0"/>
                          <a:cs typeface="Times New Roman" pitchFamily="18" charset="0"/>
                        </a:rPr>
                        <a:t>Analytic (deep features)</a:t>
                      </a:r>
                      <a:endParaRPr kumimoji="0" lang="en-US" sz="1600" b="0" i="0" u="none" strike="noStrike" cap="none" normalizeH="0" baseline="0" dirty="0" smtClean="0">
                        <a:ln>
                          <a:noFill/>
                        </a:ln>
                        <a:solidFill>
                          <a:schemeClr val="tx1"/>
                        </a:solidFill>
                        <a:effectLst/>
                        <a:latin typeface="Arial" pitchFamily="34" charset="0"/>
                      </a:endParaRPr>
                    </a:p>
                  </a:txBody>
                  <a:tcPr horzOverflow="overflow">
                    <a:lnL w="9525" cap="flat" cmpd="sng" algn="ctr">
                      <a:solidFill>
                        <a:srgbClr val="000000"/>
                      </a:solidFill>
                      <a:prstDash val="solid"/>
                      <a:round/>
                      <a:headEnd type="none" w="med" len="med"/>
                      <a:tailEnd type="none" w="med" len="med"/>
                    </a:lnL>
                    <a:lnR w="25400" cap="flat" cmpd="sng" algn="ctr">
                      <a:solidFill>
                        <a:srgbClr val="008080"/>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lnTlToBr>
                      <a:noFill/>
                    </a:lnTlToBr>
                    <a:lnBlToTr>
                      <a:noFill/>
                    </a:lnBlToTr>
                    <a:solidFill>
                      <a:srgbClr val="008080"/>
                    </a:solidFill>
                  </a:tcPr>
                </a:tc>
              </a:tr>
              <a:tr h="4048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FFFFFF"/>
                          </a:solidFill>
                          <a:effectLst/>
                          <a:latin typeface="Times New Roman" pitchFamily="18" charset="0"/>
                          <a:cs typeface="Times New Roman" pitchFamily="18" charset="0"/>
                        </a:rPr>
                        <a:t>One size fits all</a:t>
                      </a:r>
                      <a:endParaRPr kumimoji="0" lang="en-US" sz="1600" b="1" i="0" u="none" strike="noStrike" cap="none" normalizeH="0" baseline="0" dirty="0" smtClean="0">
                        <a:ln>
                          <a:noFill/>
                        </a:ln>
                        <a:solidFill>
                          <a:schemeClr val="tx1"/>
                        </a:solidFill>
                        <a:effectLst/>
                        <a:latin typeface="Arial" pitchFamily="34" charset="0"/>
                      </a:endParaRPr>
                    </a:p>
                  </a:txBody>
                  <a:tcPr horzOverflow="overflow">
                    <a:lnL w="25400" cap="flat" cmpd="sng" algn="ctr">
                      <a:solidFill>
                        <a:srgbClr val="00808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lnTlToBr>
                      <a:noFill/>
                    </a:lnTlToBr>
                    <a:lnBlToTr>
                      <a:noFill/>
                    </a:lnBlToTr>
                    <a:solidFill>
                      <a:srgbClr val="00008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FFFFFF"/>
                          </a:solidFill>
                          <a:effectLst/>
                          <a:latin typeface="Times New Roman" pitchFamily="18" charset="0"/>
                          <a:cs typeface="Times New Roman" pitchFamily="18" charset="0"/>
                        </a:rPr>
                        <a:t>Differentiated</a:t>
                      </a:r>
                      <a:endParaRPr kumimoji="0" lang="en-US" sz="1600" b="0" i="0" u="none" strike="noStrike" cap="none" normalizeH="0" baseline="0" dirty="0" smtClean="0">
                        <a:ln>
                          <a:noFill/>
                        </a:ln>
                        <a:solidFill>
                          <a:schemeClr val="tx1"/>
                        </a:solidFill>
                        <a:effectLst/>
                        <a:latin typeface="Arial" pitchFamily="34" charset="0"/>
                      </a:endParaRPr>
                    </a:p>
                  </a:txBody>
                  <a:tcPr horzOverflow="overflow">
                    <a:lnL w="9525" cap="flat" cmpd="sng" algn="ctr">
                      <a:solidFill>
                        <a:srgbClr val="000000"/>
                      </a:solidFill>
                      <a:prstDash val="solid"/>
                      <a:round/>
                      <a:headEnd type="none" w="med" len="med"/>
                      <a:tailEnd type="none" w="med" len="med"/>
                    </a:lnL>
                    <a:lnR w="25400" cap="flat" cmpd="sng" algn="ctr">
                      <a:solidFill>
                        <a:srgbClr val="008080"/>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lnTlToBr>
                      <a:noFill/>
                    </a:lnTlToBr>
                    <a:lnBlToTr>
                      <a:noFill/>
                    </a:lnBlToTr>
                    <a:solidFill>
                      <a:srgbClr val="008080"/>
                    </a:solidFill>
                  </a:tcPr>
                </a:tc>
              </a:tr>
              <a:tr h="4032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FFFFFF"/>
                          </a:solidFill>
                          <a:effectLst/>
                          <a:latin typeface="Times New Roman" pitchFamily="18" charset="0"/>
                          <a:cs typeface="Times New Roman" pitchFamily="18" charset="0"/>
                        </a:rPr>
                        <a:t>Test item banks</a:t>
                      </a:r>
                      <a:endParaRPr kumimoji="0" lang="en-US" sz="1600" b="1" i="0" u="none" strike="noStrike" cap="none" normalizeH="0" baseline="0" dirty="0" smtClean="0">
                        <a:ln>
                          <a:noFill/>
                        </a:ln>
                        <a:solidFill>
                          <a:schemeClr val="tx1"/>
                        </a:solidFill>
                        <a:effectLst/>
                        <a:latin typeface="Arial" pitchFamily="34" charset="0"/>
                      </a:endParaRPr>
                    </a:p>
                  </a:txBody>
                  <a:tcPr horzOverflow="overflow">
                    <a:lnL w="25400" cap="flat" cmpd="sng" algn="ctr">
                      <a:solidFill>
                        <a:srgbClr val="00808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lnTlToBr>
                      <a:noFill/>
                    </a:lnTlToBr>
                    <a:lnBlToTr>
                      <a:noFill/>
                    </a:lnBlToTr>
                    <a:solidFill>
                      <a:srgbClr val="00008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FFFFFF"/>
                          </a:solidFill>
                          <a:effectLst/>
                          <a:latin typeface="Times New Roman" pitchFamily="18" charset="0"/>
                          <a:cs typeface="Times New Roman" pitchFamily="18" charset="0"/>
                        </a:rPr>
                        <a:t>Comprehensive assessment systems</a:t>
                      </a:r>
                      <a:endParaRPr kumimoji="0" lang="en-US" sz="1600" b="0" i="0" u="none" strike="noStrike" cap="none" normalizeH="0" baseline="0" dirty="0" smtClean="0">
                        <a:ln>
                          <a:noFill/>
                        </a:ln>
                        <a:solidFill>
                          <a:schemeClr val="tx1"/>
                        </a:solidFill>
                        <a:effectLst/>
                        <a:latin typeface="Arial" pitchFamily="34" charset="0"/>
                      </a:endParaRPr>
                    </a:p>
                  </a:txBody>
                  <a:tcPr horzOverflow="overflow">
                    <a:lnL w="9525" cap="flat" cmpd="sng" algn="ctr">
                      <a:solidFill>
                        <a:srgbClr val="000000"/>
                      </a:solidFill>
                      <a:prstDash val="solid"/>
                      <a:round/>
                      <a:headEnd type="none" w="med" len="med"/>
                      <a:tailEnd type="none" w="med" len="med"/>
                    </a:lnL>
                    <a:lnR w="25400" cap="flat" cmpd="sng" algn="ctr">
                      <a:solidFill>
                        <a:srgbClr val="008080"/>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lnTlToBr>
                      <a:noFill/>
                    </a:lnTlToBr>
                    <a:lnBlToTr>
                      <a:noFill/>
                    </a:lnBlToTr>
                    <a:solidFill>
                      <a:srgbClr val="008080"/>
                    </a:solidFill>
                  </a:tcPr>
                </a:tc>
              </a:tr>
              <a:tr h="4064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FFFFFF"/>
                          </a:solidFill>
                          <a:effectLst/>
                          <a:latin typeface="Times New Roman" pitchFamily="18" charset="0"/>
                          <a:cs typeface="Times New Roman" pitchFamily="18" charset="0"/>
                        </a:rPr>
                        <a:t>Workbook/transparencies</a:t>
                      </a:r>
                      <a:endParaRPr kumimoji="0" lang="en-US" sz="1600" b="1" i="0" u="none" strike="noStrike" cap="none" normalizeH="0" baseline="0" dirty="0" smtClean="0">
                        <a:ln>
                          <a:noFill/>
                        </a:ln>
                        <a:solidFill>
                          <a:schemeClr val="tx1"/>
                        </a:solidFill>
                        <a:effectLst/>
                        <a:latin typeface="Arial" pitchFamily="34" charset="0"/>
                      </a:endParaRPr>
                    </a:p>
                  </a:txBody>
                  <a:tcPr horzOverflow="overflow">
                    <a:lnL w="25400" cap="flat" cmpd="sng" algn="ctr">
                      <a:solidFill>
                        <a:srgbClr val="00808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FFFF"/>
                      </a:solidFill>
                      <a:prstDash val="solid"/>
                      <a:round/>
                      <a:headEnd type="none" w="med" len="med"/>
                      <a:tailEnd type="none" w="med" len="med"/>
                    </a:lnT>
                    <a:lnB w="25400" cap="flat" cmpd="sng" algn="ctr">
                      <a:solidFill>
                        <a:srgbClr val="008080"/>
                      </a:solidFill>
                      <a:prstDash val="solid"/>
                      <a:round/>
                      <a:headEnd type="none" w="med" len="med"/>
                      <a:tailEnd type="none" w="med" len="med"/>
                    </a:lnB>
                    <a:lnTlToBr>
                      <a:noFill/>
                    </a:lnTlToBr>
                    <a:lnBlToTr>
                      <a:noFill/>
                    </a:lnBlToTr>
                    <a:solidFill>
                      <a:srgbClr val="00008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FFFFFF"/>
                          </a:solidFill>
                          <a:effectLst/>
                          <a:latin typeface="Times New Roman" pitchFamily="18" charset="0"/>
                          <a:cs typeface="Times New Roman" pitchFamily="18" charset="0"/>
                        </a:rPr>
                        <a:t>Multimedia/technology</a:t>
                      </a:r>
                      <a:endParaRPr kumimoji="0" lang="en-US" sz="1600" b="0" i="0" u="none" strike="noStrike" cap="none" normalizeH="0" baseline="0" dirty="0" smtClean="0">
                        <a:ln>
                          <a:noFill/>
                        </a:ln>
                        <a:solidFill>
                          <a:schemeClr val="tx1"/>
                        </a:solidFill>
                        <a:effectLst/>
                        <a:latin typeface="Arial" pitchFamily="34" charset="0"/>
                      </a:endParaRPr>
                    </a:p>
                  </a:txBody>
                  <a:tcPr horzOverflow="overflow">
                    <a:lnL w="9525" cap="flat" cmpd="sng" algn="ctr">
                      <a:solidFill>
                        <a:srgbClr val="000000"/>
                      </a:solidFill>
                      <a:prstDash val="solid"/>
                      <a:round/>
                      <a:headEnd type="none" w="med" len="med"/>
                      <a:tailEnd type="none" w="med" len="med"/>
                    </a:lnL>
                    <a:lnR w="25400" cap="flat" cmpd="sng" algn="ctr">
                      <a:solidFill>
                        <a:srgbClr val="008080"/>
                      </a:solidFill>
                      <a:prstDash val="solid"/>
                      <a:round/>
                      <a:headEnd type="none" w="med" len="med"/>
                      <a:tailEnd type="none" w="med" len="med"/>
                    </a:lnR>
                    <a:lnT w="12700" cap="flat" cmpd="sng" algn="ctr">
                      <a:solidFill>
                        <a:srgbClr val="00FFFF"/>
                      </a:solidFill>
                      <a:prstDash val="solid"/>
                      <a:round/>
                      <a:headEnd type="none" w="med" len="med"/>
                      <a:tailEnd type="none" w="med" len="med"/>
                    </a:lnT>
                    <a:lnB w="25400" cap="flat" cmpd="sng" algn="ctr">
                      <a:solidFill>
                        <a:srgbClr val="008080"/>
                      </a:solidFill>
                      <a:prstDash val="solid"/>
                      <a:round/>
                      <a:headEnd type="none" w="med" len="med"/>
                      <a:tailEnd type="none" w="med" len="med"/>
                    </a:lnB>
                    <a:lnTlToBr>
                      <a:noFill/>
                    </a:lnTlToBr>
                    <a:lnBlToTr>
                      <a:noFill/>
                    </a:lnBlToTr>
                    <a:solidFill>
                      <a:srgbClr val="008080"/>
                    </a:solidFill>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4" name="Rectangle 2"/>
          <p:cNvSpPr>
            <a:spLocks noRot="1" noChangeArrowheads="1"/>
          </p:cNvSpPr>
          <p:nvPr/>
        </p:nvSpPr>
        <p:spPr bwMode="auto">
          <a:xfrm>
            <a:off x="2362200" y="0"/>
            <a:ext cx="6477000" cy="990600"/>
          </a:xfrm>
          <a:prstGeom prst="rect">
            <a:avLst/>
          </a:prstGeom>
          <a:noFill/>
          <a:ln w="9525">
            <a:noFill/>
            <a:miter lim="800000"/>
            <a:headEnd/>
            <a:tailEnd/>
          </a:ln>
          <a:effectLst/>
        </p:spPr>
        <p:txBody>
          <a:bodyPr anchor="ctr"/>
          <a:lstStyle/>
          <a:p>
            <a:pPr>
              <a:defRPr/>
            </a:pPr>
            <a:r>
              <a:rPr lang="en-US" sz="3200" b="1" dirty="0">
                <a:solidFill>
                  <a:schemeClr val="hlink"/>
                </a:solidFill>
                <a:effectLst>
                  <a:outerShdw blurRad="38100" dist="38100" dir="2700000" algn="tl">
                    <a:srgbClr val="C0C0C0"/>
                  </a:outerShdw>
                </a:effectLst>
                <a:latin typeface="Georgia" pitchFamily="18" charset="0"/>
              </a:rPr>
              <a:t>Curriculum Adoption Models</a:t>
            </a:r>
            <a:r>
              <a:rPr lang="en-US" sz="2400" b="1" dirty="0">
                <a:solidFill>
                  <a:schemeClr val="accent1"/>
                </a:solidFill>
                <a:effectLst>
                  <a:outerShdw blurRad="38100" dist="38100" dir="2700000" algn="tl">
                    <a:srgbClr val="C0C0C0"/>
                  </a:outerShdw>
                </a:effectLst>
                <a:latin typeface="Georgia" pitchFamily="18" charset="0"/>
              </a:rPr>
              <a:t> </a:t>
            </a:r>
            <a:endParaRPr lang="en-US" sz="2400" b="1" dirty="0">
              <a:solidFill>
                <a:schemeClr val="accent1"/>
              </a:solidFill>
              <a:latin typeface="Georgia" pitchFamily="18" charset="0"/>
            </a:endParaRPr>
          </a:p>
        </p:txBody>
      </p:sp>
      <p:pic>
        <p:nvPicPr>
          <p:cNvPr id="38918" name="Picture 6" descr="84m"/>
          <p:cNvPicPr>
            <a:picLocks noChangeAspect="1" noChangeArrowheads="1"/>
          </p:cNvPicPr>
          <p:nvPr/>
        </p:nvPicPr>
        <p:blipFill>
          <a:blip r:embed="rId3"/>
          <a:srcRect/>
          <a:stretch>
            <a:fillRect/>
          </a:stretch>
        </p:blipFill>
        <p:spPr bwMode="auto">
          <a:xfrm>
            <a:off x="889000" y="381000"/>
            <a:ext cx="971550" cy="1447800"/>
          </a:xfrm>
          <a:prstGeom prst="rect">
            <a:avLst/>
          </a:prstGeom>
          <a:noFill/>
          <a:ln w="3175">
            <a:solidFill>
              <a:srgbClr val="000000"/>
            </a:solidFill>
            <a:miter lim="800000"/>
            <a:headEnd/>
            <a:tailEnd/>
          </a:ln>
          <a:effectLst>
            <a:outerShdw dist="107763" dir="2700000" algn="ctr" rotWithShape="0">
              <a:srgbClr val="808080">
                <a:alpha val="50000"/>
              </a:srgbClr>
            </a:outerShdw>
          </a:effectLst>
        </p:spPr>
      </p:pic>
      <p:sp>
        <p:nvSpPr>
          <p:cNvPr id="38919" name="Text Box 7"/>
          <p:cNvSpPr txBox="1">
            <a:spLocks noChangeArrowheads="1"/>
          </p:cNvSpPr>
          <p:nvPr/>
        </p:nvSpPr>
        <p:spPr bwMode="auto">
          <a:xfrm>
            <a:off x="2057400" y="914400"/>
            <a:ext cx="6248400" cy="581025"/>
          </a:xfrm>
          <a:prstGeom prst="rect">
            <a:avLst/>
          </a:prstGeom>
          <a:noFill/>
          <a:ln w="9525">
            <a:noFill/>
            <a:miter lim="800000"/>
            <a:headEnd/>
            <a:tailEnd/>
          </a:ln>
        </p:spPr>
        <p:txBody>
          <a:bodyPr>
            <a:spAutoFit/>
          </a:bodyPr>
          <a:lstStyle/>
          <a:p>
            <a:pPr>
              <a:buClr>
                <a:schemeClr val="tx1"/>
              </a:buClr>
              <a:buSzPts val="1800"/>
              <a:buFont typeface="Arial" charset="0"/>
              <a:buNone/>
            </a:pPr>
            <a:r>
              <a:rPr lang="en-US" sz="1600" b="1" i="1">
                <a:solidFill>
                  <a:schemeClr val="hlink"/>
                </a:solidFill>
                <a:latin typeface="Georgia" pitchFamily="18" charset="0"/>
              </a:rPr>
              <a:t>Individual Teacher</a:t>
            </a:r>
          </a:p>
          <a:p>
            <a:pPr>
              <a:buClr>
                <a:schemeClr val="tx1"/>
              </a:buClr>
              <a:buSzPts val="1800"/>
              <a:buFont typeface="Arial" charset="0"/>
              <a:buChar char="•"/>
            </a:pPr>
            <a:r>
              <a:rPr lang="en-US" sz="1600" b="1">
                <a:latin typeface="Georgia" pitchFamily="18" charset="0"/>
              </a:rPr>
              <a:t> reviews and selects their own instructional materials.</a:t>
            </a:r>
          </a:p>
        </p:txBody>
      </p:sp>
      <p:sp>
        <p:nvSpPr>
          <p:cNvPr id="38920" name="Text Box 8"/>
          <p:cNvSpPr txBox="1">
            <a:spLocks noChangeArrowheads="1"/>
          </p:cNvSpPr>
          <p:nvPr/>
        </p:nvSpPr>
        <p:spPr bwMode="auto">
          <a:xfrm>
            <a:off x="2057400" y="1565275"/>
            <a:ext cx="6705600" cy="1314450"/>
          </a:xfrm>
          <a:prstGeom prst="rect">
            <a:avLst/>
          </a:prstGeom>
          <a:noFill/>
          <a:ln w="9525">
            <a:noFill/>
            <a:miter lim="800000"/>
            <a:headEnd/>
            <a:tailEnd/>
          </a:ln>
        </p:spPr>
        <p:txBody>
          <a:bodyPr>
            <a:spAutoFit/>
          </a:bodyPr>
          <a:lstStyle/>
          <a:p>
            <a:r>
              <a:rPr lang="en-US" sz="1600" b="1" i="1">
                <a:solidFill>
                  <a:schemeClr val="hlink"/>
                </a:solidFill>
                <a:latin typeface="Georgia" pitchFamily="18" charset="0"/>
              </a:rPr>
              <a:t>Selection Committee</a:t>
            </a:r>
          </a:p>
          <a:p>
            <a:pPr>
              <a:buFontTx/>
              <a:buChar char="•"/>
            </a:pPr>
            <a:r>
              <a:rPr lang="en-US" sz="1600" b="1">
                <a:latin typeface="Georgia" pitchFamily="18" charset="0"/>
              </a:rPr>
              <a:t> each individual reviews (pilot tests) different materials.  </a:t>
            </a:r>
          </a:p>
          <a:p>
            <a:pPr>
              <a:buFontTx/>
              <a:buChar char="•"/>
            </a:pPr>
            <a:r>
              <a:rPr lang="en-US" sz="1600" b="1">
                <a:latin typeface="Georgia" pitchFamily="18" charset="0"/>
              </a:rPr>
              <a:t> instructional materials selected on basis of individual</a:t>
            </a:r>
          </a:p>
          <a:p>
            <a:r>
              <a:rPr lang="en-US" sz="1600" b="1">
                <a:latin typeface="Georgia" pitchFamily="18" charset="0"/>
              </a:rPr>
              <a:t>   reviews.</a:t>
            </a:r>
          </a:p>
          <a:p>
            <a:r>
              <a:rPr lang="en-US" sz="1600" b="1">
                <a:latin typeface="Georgia" pitchFamily="18" charset="0"/>
              </a:rPr>
              <a:t>_____________________________________________</a:t>
            </a:r>
          </a:p>
        </p:txBody>
      </p:sp>
      <p:sp>
        <p:nvSpPr>
          <p:cNvPr id="38921" name="Text Box 9"/>
          <p:cNvSpPr txBox="1">
            <a:spLocks noChangeArrowheads="1"/>
          </p:cNvSpPr>
          <p:nvPr/>
        </p:nvSpPr>
        <p:spPr bwMode="auto">
          <a:xfrm>
            <a:off x="2133600" y="2895600"/>
            <a:ext cx="6400800" cy="1619250"/>
          </a:xfrm>
          <a:prstGeom prst="rect">
            <a:avLst/>
          </a:prstGeom>
          <a:noFill/>
          <a:ln w="9525">
            <a:noFill/>
            <a:miter lim="800000"/>
            <a:headEnd/>
            <a:tailEnd/>
          </a:ln>
        </p:spPr>
        <p:txBody>
          <a:bodyPr>
            <a:spAutoFit/>
          </a:bodyPr>
          <a:lstStyle/>
          <a:p>
            <a:r>
              <a:rPr lang="en-US" sz="1600" b="1" i="1">
                <a:solidFill>
                  <a:schemeClr val="hlink"/>
                </a:solidFill>
                <a:latin typeface="Georgia" pitchFamily="18" charset="0"/>
              </a:rPr>
              <a:t>Selection Committee</a:t>
            </a:r>
          </a:p>
          <a:p>
            <a:pPr>
              <a:buFontTx/>
              <a:buChar char="•"/>
            </a:pPr>
            <a:r>
              <a:rPr lang="en-US" sz="1600" b="1">
                <a:latin typeface="Georgia" pitchFamily="18" charset="0"/>
              </a:rPr>
              <a:t> materials reviewed and evaluated as a group</a:t>
            </a:r>
            <a:r>
              <a:rPr lang="en-US">
                <a:latin typeface="Georgia" pitchFamily="18" charset="0"/>
              </a:rPr>
              <a:t> </a:t>
            </a:r>
            <a:r>
              <a:rPr lang="en-US" sz="1600" b="1">
                <a:latin typeface="Georgia" pitchFamily="18" charset="0"/>
              </a:rPr>
              <a:t>using </a:t>
            </a:r>
          </a:p>
          <a:p>
            <a:r>
              <a:rPr lang="en-US" sz="1600" b="1">
                <a:latin typeface="Georgia" pitchFamily="18" charset="0"/>
              </a:rPr>
              <a:t>  </a:t>
            </a:r>
            <a:r>
              <a:rPr lang="en-US" sz="1600" b="1" u="sng">
                <a:latin typeface="Georgia" pitchFamily="18" charset="0"/>
              </a:rPr>
              <a:t>established criteria</a:t>
            </a:r>
            <a:r>
              <a:rPr lang="en-US" sz="1600" b="1">
                <a:latin typeface="Georgia" pitchFamily="18" charset="0"/>
              </a:rPr>
              <a:t> found in published </a:t>
            </a:r>
            <a:r>
              <a:rPr lang="en-US" sz="1600" b="1" u="sng">
                <a:latin typeface="Georgia" pitchFamily="18" charset="0"/>
              </a:rPr>
              <a:t>checklists</a:t>
            </a:r>
            <a:r>
              <a:rPr lang="en-US" sz="1600" b="1">
                <a:latin typeface="Georgia" pitchFamily="18" charset="0"/>
              </a:rPr>
              <a:t>.</a:t>
            </a:r>
          </a:p>
          <a:p>
            <a:pPr>
              <a:buFontTx/>
              <a:buChar char="•"/>
            </a:pPr>
            <a:r>
              <a:rPr lang="en-US" sz="1600" b="1">
                <a:latin typeface="Georgia" pitchFamily="18" charset="0"/>
              </a:rPr>
              <a:t> adoption decision based on number of established criteria met by each program.</a:t>
            </a:r>
          </a:p>
          <a:p>
            <a:r>
              <a:rPr lang="en-US" b="1"/>
              <a:t>____________________________________</a:t>
            </a:r>
          </a:p>
        </p:txBody>
      </p:sp>
      <p:sp>
        <p:nvSpPr>
          <p:cNvPr id="38922" name="Text Box 10"/>
          <p:cNvSpPr txBox="1">
            <a:spLocks noChangeArrowheads="1"/>
          </p:cNvSpPr>
          <p:nvPr/>
        </p:nvSpPr>
        <p:spPr bwMode="auto">
          <a:xfrm>
            <a:off x="228600" y="4724400"/>
            <a:ext cx="7543800" cy="1558925"/>
          </a:xfrm>
          <a:prstGeom prst="rect">
            <a:avLst/>
          </a:prstGeom>
          <a:noFill/>
          <a:ln w="9525">
            <a:noFill/>
            <a:miter lim="800000"/>
            <a:headEnd/>
            <a:tailEnd/>
          </a:ln>
        </p:spPr>
        <p:txBody>
          <a:bodyPr>
            <a:spAutoFit/>
          </a:bodyPr>
          <a:lstStyle/>
          <a:p>
            <a:r>
              <a:rPr lang="en-US" sz="1600" b="1" i="1">
                <a:solidFill>
                  <a:schemeClr val="hlink"/>
                </a:solidFill>
                <a:latin typeface="Georgia" pitchFamily="18" charset="0"/>
              </a:rPr>
              <a:t>Selection Committee Works as a Collaborative Group</a:t>
            </a:r>
            <a:endParaRPr lang="en-US" sz="1600" b="1">
              <a:solidFill>
                <a:schemeClr val="hlink"/>
              </a:solidFill>
              <a:latin typeface="Georgia" pitchFamily="18" charset="0"/>
            </a:endParaRPr>
          </a:p>
          <a:p>
            <a:pPr>
              <a:buFontTx/>
              <a:buChar char="•"/>
            </a:pPr>
            <a:r>
              <a:rPr lang="en-US" sz="1600" b="1">
                <a:latin typeface="Georgia" pitchFamily="18" charset="0"/>
              </a:rPr>
              <a:t> establishes their own evaluation criteria. </a:t>
            </a:r>
          </a:p>
          <a:p>
            <a:pPr>
              <a:buFontTx/>
              <a:buChar char="•"/>
            </a:pPr>
            <a:r>
              <a:rPr lang="en-US" sz="1600" b="1">
                <a:latin typeface="Georgia" pitchFamily="18" charset="0"/>
              </a:rPr>
              <a:t> designs or adapts selection scoring </a:t>
            </a:r>
            <a:r>
              <a:rPr lang="en-US" sz="1600" b="1" u="sng">
                <a:latin typeface="Georgia" pitchFamily="18" charset="0"/>
              </a:rPr>
              <a:t>rubrics</a:t>
            </a:r>
            <a:r>
              <a:rPr lang="en-US" sz="1600" b="1">
                <a:latin typeface="Georgia" pitchFamily="18" charset="0"/>
              </a:rPr>
              <a:t>.</a:t>
            </a:r>
          </a:p>
          <a:p>
            <a:pPr>
              <a:buFontTx/>
              <a:buChar char="•"/>
            </a:pPr>
            <a:r>
              <a:rPr lang="en-US" sz="1600" b="1">
                <a:latin typeface="Georgia" pitchFamily="18" charset="0"/>
              </a:rPr>
              <a:t> collectively examines and evaluates all materials.</a:t>
            </a:r>
          </a:p>
          <a:p>
            <a:pPr>
              <a:buFontTx/>
              <a:buChar char="•"/>
            </a:pPr>
            <a:r>
              <a:rPr lang="en-US" sz="1600" b="1">
                <a:latin typeface="Georgia" pitchFamily="18" charset="0"/>
              </a:rPr>
              <a:t> uses </a:t>
            </a:r>
            <a:r>
              <a:rPr lang="en-US" sz="1600" b="1" u="sng">
                <a:latin typeface="Georgia" pitchFamily="18" charset="0"/>
              </a:rPr>
              <a:t>quantitative data</a:t>
            </a:r>
            <a:r>
              <a:rPr lang="en-US" sz="1600" b="1">
                <a:latin typeface="Georgia" pitchFamily="18" charset="0"/>
              </a:rPr>
              <a:t> to compare programs and justify selection</a:t>
            </a:r>
          </a:p>
          <a:p>
            <a:r>
              <a:rPr lang="en-US" sz="1600" b="1">
                <a:latin typeface="Georgia" pitchFamily="18" charset="0"/>
              </a:rPr>
              <a:t>  decision.</a:t>
            </a:r>
          </a:p>
        </p:txBody>
      </p:sp>
      <p:pic>
        <p:nvPicPr>
          <p:cNvPr id="38926" name="Picture 14" descr="March_of_the_Penguins_3365_medium"/>
          <p:cNvPicPr>
            <a:picLocks noChangeAspect="1" noChangeArrowheads="1"/>
          </p:cNvPicPr>
          <p:nvPr/>
        </p:nvPicPr>
        <p:blipFill>
          <a:blip r:embed="rId4"/>
          <a:srcRect/>
          <a:stretch>
            <a:fillRect/>
          </a:stretch>
        </p:blipFill>
        <p:spPr bwMode="auto">
          <a:xfrm>
            <a:off x="762000" y="2819400"/>
            <a:ext cx="1239838" cy="1706563"/>
          </a:xfrm>
          <a:prstGeom prst="rect">
            <a:avLst/>
          </a:prstGeom>
          <a:noFill/>
          <a:ln w="3175">
            <a:solidFill>
              <a:srgbClr val="000000"/>
            </a:solidFill>
            <a:miter lim="800000"/>
            <a:headEnd/>
            <a:tailEnd/>
          </a:ln>
          <a:effectLst>
            <a:outerShdw dist="107763" dir="2700000" algn="ctr" rotWithShape="0">
              <a:srgbClr val="808080">
                <a:alpha val="50000"/>
              </a:srgbClr>
            </a:outerShdw>
          </a:effectLst>
        </p:spPr>
      </p:pic>
      <p:pic>
        <p:nvPicPr>
          <p:cNvPr id="38929" name="Picture 17"/>
          <p:cNvPicPr>
            <a:picLocks noChangeAspect="1" noChangeArrowheads="1"/>
          </p:cNvPicPr>
          <p:nvPr/>
        </p:nvPicPr>
        <p:blipFill>
          <a:blip r:embed="rId5" cstate="print"/>
          <a:srcRect/>
          <a:stretch>
            <a:fillRect/>
          </a:stretch>
        </p:blipFill>
        <p:spPr bwMode="auto">
          <a:xfrm>
            <a:off x="8193088" y="1752600"/>
            <a:ext cx="950912" cy="1371600"/>
          </a:xfrm>
          <a:prstGeom prst="rect">
            <a:avLst/>
          </a:prstGeom>
          <a:noFill/>
          <a:ln w="3175">
            <a:solidFill>
              <a:schemeClr val="tx1"/>
            </a:solidFill>
            <a:miter lim="800000"/>
            <a:headEnd/>
            <a:tailEnd/>
          </a:ln>
          <a:effectLst>
            <a:outerShdw dist="107763" dir="2700000" algn="ctr" rotWithShape="0">
              <a:schemeClr val="bg2">
                <a:alpha val="50000"/>
              </a:schemeClr>
            </a:outerShdw>
          </a:effectLst>
        </p:spPr>
      </p:pic>
      <p:pic>
        <p:nvPicPr>
          <p:cNvPr id="38931" name="Picture 19"/>
          <p:cNvPicPr>
            <a:picLocks noChangeAspect="1" noChangeArrowheads="1"/>
          </p:cNvPicPr>
          <p:nvPr/>
        </p:nvPicPr>
        <p:blipFill>
          <a:blip r:embed="rId6"/>
          <a:srcRect/>
          <a:stretch>
            <a:fillRect/>
          </a:stretch>
        </p:blipFill>
        <p:spPr bwMode="auto">
          <a:xfrm>
            <a:off x="6172200" y="4648200"/>
            <a:ext cx="2743200" cy="900113"/>
          </a:xfrm>
          <a:prstGeom prst="rect">
            <a:avLst/>
          </a:prstGeom>
          <a:noFill/>
          <a:ln w="3175">
            <a:solidFill>
              <a:schemeClr val="tx1"/>
            </a:solidFill>
            <a:miter lim="800000"/>
            <a:headEnd/>
            <a:tailEnd/>
          </a:ln>
          <a:effectLst>
            <a:outerShdw dist="107763" dir="2700000" algn="ctr" rotWithShape="0">
              <a:schemeClr val="bg2">
                <a:alpha val="50000"/>
              </a:schemeClr>
            </a:outerShdw>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891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892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grpId="0" nodeType="clickEffect">
                                  <p:stCondLst>
                                    <p:cond delay="0"/>
                                  </p:stCondLst>
                                  <p:childTnLst>
                                    <p:set>
                                      <p:cBhvr>
                                        <p:cTn id="12" dur="1" fill="hold">
                                          <p:stCondLst>
                                            <p:cond delay="0"/>
                                          </p:stCondLst>
                                        </p:cTn>
                                        <p:tgtEl>
                                          <p:spTgt spid="38919"/>
                                        </p:tgtEl>
                                        <p:attrNameLst>
                                          <p:attrName>style.visibility</p:attrName>
                                        </p:attrNameLst>
                                      </p:cBhvr>
                                      <p:to>
                                        <p:strVal val="visible"/>
                                      </p:to>
                                    </p:set>
                                    <p:animEffect transition="in" filter="box(in)">
                                      <p:cBhvr>
                                        <p:cTn id="13" dur="500"/>
                                        <p:tgtEl>
                                          <p:spTgt spid="38919"/>
                                        </p:tgtEl>
                                      </p:cBhvr>
                                    </p:animEffect>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grpId="0" nodeType="clickEffect">
                                  <p:stCondLst>
                                    <p:cond delay="0"/>
                                  </p:stCondLst>
                                  <p:childTnLst>
                                    <p:set>
                                      <p:cBhvr>
                                        <p:cTn id="17" dur="1" fill="hold">
                                          <p:stCondLst>
                                            <p:cond delay="0"/>
                                          </p:stCondLst>
                                        </p:cTn>
                                        <p:tgtEl>
                                          <p:spTgt spid="38920"/>
                                        </p:tgtEl>
                                        <p:attrNameLst>
                                          <p:attrName>style.visibility</p:attrName>
                                        </p:attrNameLst>
                                      </p:cBhvr>
                                      <p:to>
                                        <p:strVal val="visible"/>
                                      </p:to>
                                    </p:set>
                                    <p:animEffect transition="in" filter="box(in)">
                                      <p:cBhvr>
                                        <p:cTn id="18" dur="500"/>
                                        <p:tgtEl>
                                          <p:spTgt spid="38920"/>
                                        </p:tgtEl>
                                      </p:cBhvr>
                                    </p:animEffect>
                                  </p:childTnLst>
                                </p:cTn>
                              </p:par>
                            </p:childTnLst>
                          </p:cTn>
                        </p:par>
                      </p:childTnLst>
                    </p:cTn>
                  </p:par>
                  <p:par>
                    <p:cTn id="19" fill="hold">
                      <p:stCondLst>
                        <p:cond delay="indefinite"/>
                      </p:stCondLst>
                      <p:childTnLst>
                        <p:par>
                          <p:cTn id="20" fill="hold">
                            <p:stCondLst>
                              <p:cond delay="0"/>
                            </p:stCondLst>
                            <p:childTnLst>
                              <p:par>
                                <p:cTn id="21" presetID="4" presetClass="entr" presetSubtype="16" fill="hold" grpId="0" nodeType="clickEffect">
                                  <p:stCondLst>
                                    <p:cond delay="0"/>
                                  </p:stCondLst>
                                  <p:childTnLst>
                                    <p:set>
                                      <p:cBhvr>
                                        <p:cTn id="22" dur="1" fill="hold">
                                          <p:stCondLst>
                                            <p:cond delay="0"/>
                                          </p:stCondLst>
                                        </p:cTn>
                                        <p:tgtEl>
                                          <p:spTgt spid="38921"/>
                                        </p:tgtEl>
                                        <p:attrNameLst>
                                          <p:attrName>style.visibility</p:attrName>
                                        </p:attrNameLst>
                                      </p:cBhvr>
                                      <p:to>
                                        <p:strVal val="visible"/>
                                      </p:to>
                                    </p:set>
                                    <p:animEffect transition="in" filter="box(in)">
                                      <p:cBhvr>
                                        <p:cTn id="23" dur="500"/>
                                        <p:tgtEl>
                                          <p:spTgt spid="38921"/>
                                        </p:tgtEl>
                                      </p:cBhvr>
                                    </p:animEffect>
                                  </p:childTnLst>
                                </p:cTn>
                              </p:par>
                            </p:childTnLst>
                          </p:cTn>
                        </p:par>
                      </p:childTnLst>
                    </p:cTn>
                  </p:par>
                  <p:par>
                    <p:cTn id="24" fill="hold">
                      <p:stCondLst>
                        <p:cond delay="indefinite"/>
                      </p:stCondLst>
                      <p:childTnLst>
                        <p:par>
                          <p:cTn id="25" fill="hold">
                            <p:stCondLst>
                              <p:cond delay="0"/>
                            </p:stCondLst>
                            <p:childTnLst>
                              <p:par>
                                <p:cTn id="26" presetID="4" presetClass="entr" presetSubtype="16" fill="hold" grpId="0" nodeType="clickEffect">
                                  <p:stCondLst>
                                    <p:cond delay="0"/>
                                  </p:stCondLst>
                                  <p:childTnLst>
                                    <p:set>
                                      <p:cBhvr>
                                        <p:cTn id="27" dur="1" fill="hold">
                                          <p:stCondLst>
                                            <p:cond delay="0"/>
                                          </p:stCondLst>
                                        </p:cTn>
                                        <p:tgtEl>
                                          <p:spTgt spid="38922"/>
                                        </p:tgtEl>
                                        <p:attrNameLst>
                                          <p:attrName>style.visibility</p:attrName>
                                        </p:attrNameLst>
                                      </p:cBhvr>
                                      <p:to>
                                        <p:strVal val="visible"/>
                                      </p:to>
                                    </p:set>
                                    <p:animEffect transition="in" filter="box(in)">
                                      <p:cBhvr>
                                        <p:cTn id="28" dur="500"/>
                                        <p:tgtEl>
                                          <p:spTgt spid="389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9" grpId="0"/>
      <p:bldP spid="38920" grpId="0"/>
      <p:bldP spid="38921" grpId="0"/>
      <p:bldP spid="3892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US" dirty="0" smtClean="0">
                <a:latin typeface="+mj-lt"/>
              </a:rPr>
              <a:t>Key elements</a:t>
            </a:r>
            <a:endParaRPr lang="en-US" dirty="0"/>
          </a:p>
        </p:txBody>
      </p:sp>
      <p:sp>
        <p:nvSpPr>
          <p:cNvPr id="4099" name="Content Placeholder 2"/>
          <p:cNvSpPr>
            <a:spLocks noGrp="1"/>
          </p:cNvSpPr>
          <p:nvPr>
            <p:ph idx="1"/>
          </p:nvPr>
        </p:nvSpPr>
        <p:spPr/>
        <p:txBody>
          <a:bodyPr/>
          <a:lstStyle/>
          <a:p>
            <a:pPr eaLnBrk="1" hangingPunct="1"/>
            <a:r>
              <a:rPr lang="en-US" dirty="0" smtClean="0"/>
              <a:t>Identify and evaluate current Curriculum Adoption Models</a:t>
            </a:r>
          </a:p>
          <a:p>
            <a:pPr eaLnBrk="1" hangingPunct="1"/>
            <a:r>
              <a:rPr lang="en-US" dirty="0" smtClean="0"/>
              <a:t>Identify and evaluate current Professional Development Models</a:t>
            </a:r>
          </a:p>
          <a:p>
            <a:pPr eaLnBrk="1" hangingPunct="1"/>
            <a:r>
              <a:rPr lang="en-US" dirty="0" smtClean="0"/>
              <a:t>Examine a Framework for Professional Development</a:t>
            </a:r>
          </a:p>
          <a:p>
            <a:pPr eaLnBrk="1" hangingPunct="1"/>
            <a:r>
              <a:rPr lang="en-US" dirty="0" smtClean="0"/>
              <a:t>Revisit current models and adjust/change the process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838200" y="301625"/>
            <a:ext cx="7845425" cy="1143000"/>
          </a:xfrm>
        </p:spPr>
        <p:txBody>
          <a:bodyPr/>
          <a:lstStyle/>
          <a:p>
            <a:pPr eaLnBrk="1" hangingPunct="1">
              <a:defRPr/>
            </a:pPr>
            <a:r>
              <a:rPr lang="en-US" sz="3200" b="1" dirty="0">
                <a:effectLst>
                  <a:outerShdw blurRad="38100" dist="38100" dir="2700000" algn="tl">
                    <a:srgbClr val="C0C0C0"/>
                  </a:outerShdw>
                </a:effectLst>
                <a:latin typeface="Georgia" pitchFamily="18" charset="0"/>
              </a:rPr>
              <a:t>Curriculum Analysis: </a:t>
            </a:r>
            <a:r>
              <a:rPr lang="en-US" sz="3200" b="1" dirty="0">
                <a:solidFill>
                  <a:schemeClr val="hlink"/>
                </a:solidFill>
                <a:effectLst>
                  <a:outerShdw blurRad="38100" dist="38100" dir="2700000" algn="tl">
                    <a:srgbClr val="C0C0C0"/>
                  </a:outerShdw>
                </a:effectLst>
                <a:latin typeface="Georgia" pitchFamily="18" charset="0"/>
              </a:rPr>
              <a:t>A </a:t>
            </a:r>
            <a:r>
              <a:rPr lang="en-US" sz="3200" b="1" dirty="0">
                <a:effectLst>
                  <a:outerShdw blurRad="38100" dist="38100" dir="2700000" algn="tl">
                    <a:srgbClr val="C0C0C0"/>
                  </a:outerShdw>
                </a:effectLst>
                <a:latin typeface="Georgia" pitchFamily="18" charset="0"/>
              </a:rPr>
              <a:t>Professional</a:t>
            </a:r>
            <a:r>
              <a:rPr lang="en-US" sz="3200" b="1" dirty="0">
                <a:solidFill>
                  <a:schemeClr val="hlink"/>
                </a:solidFill>
                <a:effectLst>
                  <a:outerShdw blurRad="38100" dist="38100" dir="2700000" algn="tl">
                    <a:srgbClr val="C0C0C0"/>
                  </a:outerShdw>
                </a:effectLst>
                <a:latin typeface="Georgia" pitchFamily="18" charset="0"/>
              </a:rPr>
              <a:t> Development Opportunity </a:t>
            </a:r>
          </a:p>
        </p:txBody>
      </p:sp>
      <p:sp>
        <p:nvSpPr>
          <p:cNvPr id="115715" name="Rectangle 3"/>
          <p:cNvSpPr>
            <a:spLocks noGrp="1" noChangeArrowheads="1"/>
          </p:cNvSpPr>
          <p:nvPr>
            <p:ph type="body" idx="1"/>
          </p:nvPr>
        </p:nvSpPr>
        <p:spPr>
          <a:xfrm>
            <a:off x="1447800" y="3200400"/>
            <a:ext cx="7772400" cy="4114800"/>
          </a:xfrm>
        </p:spPr>
        <p:txBody>
          <a:bodyPr/>
          <a:lstStyle/>
          <a:p>
            <a:pPr eaLnBrk="1" hangingPunct="1">
              <a:buFont typeface="Wingdings" pitchFamily="2" charset="2"/>
              <a:buNone/>
              <a:defRPr/>
            </a:pPr>
            <a:endParaRPr lang="en-US" dirty="0">
              <a:latin typeface="Georgia" pitchFamily="18" charset="0"/>
            </a:endParaRPr>
          </a:p>
          <a:p>
            <a:pPr eaLnBrk="1" hangingPunct="1">
              <a:buFont typeface="Wingdings" pitchFamily="2" charset="2"/>
              <a:buNone/>
              <a:defRPr/>
            </a:pPr>
            <a:endParaRPr lang="en-US" sz="1800" dirty="0">
              <a:latin typeface="Georgia" pitchFamily="18" charset="0"/>
            </a:endParaRPr>
          </a:p>
          <a:p>
            <a:pPr eaLnBrk="1" hangingPunct="1">
              <a:buFont typeface="Wingdings" pitchFamily="2" charset="2"/>
              <a:buNone/>
              <a:defRPr/>
            </a:pPr>
            <a:r>
              <a:rPr lang="en-US" b="1" dirty="0">
                <a:solidFill>
                  <a:schemeClr val="hlink"/>
                </a:solidFill>
                <a:latin typeface="Georgia" pitchFamily="18" charset="0"/>
              </a:rPr>
              <a:t>                 </a:t>
            </a:r>
            <a:r>
              <a:rPr lang="en-US" b="1" dirty="0">
                <a:solidFill>
                  <a:schemeClr val="hlink"/>
                </a:solidFill>
                <a:effectLst>
                  <a:outerShdw blurRad="38100" dist="38100" dir="2700000" algn="tl">
                    <a:srgbClr val="C0C0C0"/>
                  </a:outerShdw>
                </a:effectLst>
                <a:latin typeface="Georgia" pitchFamily="18" charset="0"/>
              </a:rPr>
              <a:t>Preparing for the Analysis</a:t>
            </a:r>
          </a:p>
          <a:p>
            <a:pPr eaLnBrk="1" hangingPunct="1">
              <a:buFont typeface="Wingdings" pitchFamily="2" charset="2"/>
              <a:buNone/>
              <a:defRPr/>
            </a:pPr>
            <a:endParaRPr lang="en-US" sz="1200" b="1" dirty="0">
              <a:solidFill>
                <a:schemeClr val="hlink"/>
              </a:solidFill>
              <a:latin typeface="Georgia" pitchFamily="18" charset="0"/>
            </a:endParaRPr>
          </a:p>
          <a:p>
            <a:pPr eaLnBrk="1" hangingPunct="1">
              <a:buFont typeface="Wingdings" pitchFamily="2" charset="2"/>
              <a:buNone/>
              <a:defRPr/>
            </a:pPr>
            <a:r>
              <a:rPr lang="en-US" b="1" dirty="0">
                <a:solidFill>
                  <a:schemeClr val="hlink"/>
                </a:solidFill>
                <a:latin typeface="Georgia" pitchFamily="18" charset="0"/>
              </a:rPr>
              <a:t>                 </a:t>
            </a:r>
          </a:p>
          <a:p>
            <a:pPr eaLnBrk="1" hangingPunct="1">
              <a:buFont typeface="Wingdings" pitchFamily="2" charset="2"/>
              <a:buNone/>
              <a:defRPr/>
            </a:pPr>
            <a:endParaRPr lang="en-US" sz="1000" b="1" dirty="0">
              <a:solidFill>
                <a:schemeClr val="hlink"/>
              </a:solidFill>
              <a:latin typeface="Georgia" pitchFamily="18" charset="0"/>
            </a:endParaRPr>
          </a:p>
          <a:p>
            <a:pPr eaLnBrk="1" hangingPunct="1">
              <a:buFont typeface="Wingdings" pitchFamily="2" charset="2"/>
              <a:buNone/>
              <a:defRPr/>
            </a:pPr>
            <a:r>
              <a:rPr lang="en-US" b="1" dirty="0">
                <a:solidFill>
                  <a:schemeClr val="hlink"/>
                </a:solidFill>
                <a:latin typeface="Georgia" pitchFamily="18" charset="0"/>
              </a:rPr>
              <a:t>                 </a:t>
            </a:r>
            <a:r>
              <a:rPr lang="en-US" b="1" dirty="0">
                <a:solidFill>
                  <a:schemeClr val="hlink"/>
                </a:solidFill>
                <a:effectLst>
                  <a:outerShdw blurRad="38100" dist="38100" dir="2700000" algn="tl">
                    <a:srgbClr val="C0C0C0"/>
                  </a:outerShdw>
                </a:effectLst>
                <a:latin typeface="Georgia" pitchFamily="18" charset="0"/>
              </a:rPr>
              <a:t>Conducting the Analysis</a:t>
            </a:r>
          </a:p>
        </p:txBody>
      </p:sp>
      <p:sp>
        <p:nvSpPr>
          <p:cNvPr id="115716" name="Rectangle 4"/>
          <p:cNvSpPr>
            <a:spLocks noChangeArrowheads="1"/>
          </p:cNvSpPr>
          <p:nvPr/>
        </p:nvSpPr>
        <p:spPr bwMode="auto">
          <a:xfrm>
            <a:off x="838200" y="1676400"/>
            <a:ext cx="7467600" cy="1920875"/>
          </a:xfrm>
          <a:prstGeom prst="rect">
            <a:avLst/>
          </a:prstGeom>
          <a:noFill/>
          <a:ln w="3175">
            <a:solidFill>
              <a:schemeClr val="tx1"/>
            </a:solidFill>
            <a:miter lim="800000"/>
            <a:headEnd/>
            <a:tailEnd/>
          </a:ln>
        </p:spPr>
        <p:txBody>
          <a:bodyPr>
            <a:spAutoFit/>
          </a:bodyPr>
          <a:lstStyle/>
          <a:p>
            <a:r>
              <a:rPr lang="en-US" sz="2400" b="1">
                <a:latin typeface="Georgia" pitchFamily="18" charset="0"/>
              </a:rPr>
              <a:t>Curriculum analysis gets teachers to think seriously and systematically about standards and their implications for curriculum content and instruction.</a:t>
            </a:r>
          </a:p>
          <a:p>
            <a:r>
              <a:rPr lang="en-US" sz="1200" b="1">
                <a:latin typeface="Georgia" pitchFamily="18" charset="0"/>
              </a:rPr>
              <a:t>     </a:t>
            </a:r>
            <a:r>
              <a:rPr lang="en-US" sz="2400" b="1">
                <a:latin typeface="Georgia" pitchFamily="18" charset="0"/>
              </a:rPr>
              <a:t>                                                                  </a:t>
            </a:r>
            <a:r>
              <a:rPr lang="en-US" sz="2000" b="1">
                <a:latin typeface="Georgia" pitchFamily="18" charset="0"/>
              </a:rPr>
              <a:t>Kesidou</a:t>
            </a:r>
          </a:p>
        </p:txBody>
      </p:sp>
      <p:pic>
        <p:nvPicPr>
          <p:cNvPr id="115717" name="Picture 5"/>
          <p:cNvPicPr>
            <a:picLocks noChangeAspect="1" noChangeArrowheads="1"/>
          </p:cNvPicPr>
          <p:nvPr/>
        </p:nvPicPr>
        <p:blipFill>
          <a:blip r:embed="rId2"/>
          <a:srcRect/>
          <a:stretch>
            <a:fillRect/>
          </a:stretch>
        </p:blipFill>
        <p:spPr bwMode="auto">
          <a:xfrm>
            <a:off x="1676400" y="3702050"/>
            <a:ext cx="1295400" cy="1250950"/>
          </a:xfrm>
          <a:prstGeom prst="rect">
            <a:avLst/>
          </a:prstGeom>
          <a:noFill/>
          <a:ln w="9525">
            <a:noFill/>
            <a:miter lim="800000"/>
            <a:headEnd/>
            <a:tailEnd/>
          </a:ln>
        </p:spPr>
      </p:pic>
      <p:pic>
        <p:nvPicPr>
          <p:cNvPr id="115718" name="Picture 6"/>
          <p:cNvPicPr>
            <a:picLocks noChangeAspect="1" noChangeArrowheads="1"/>
          </p:cNvPicPr>
          <p:nvPr/>
        </p:nvPicPr>
        <p:blipFill>
          <a:blip r:embed="rId3"/>
          <a:srcRect/>
          <a:stretch>
            <a:fillRect/>
          </a:stretch>
        </p:blipFill>
        <p:spPr bwMode="auto">
          <a:xfrm>
            <a:off x="1752600" y="5257800"/>
            <a:ext cx="1066800" cy="1447800"/>
          </a:xfrm>
          <a:prstGeom prst="rect">
            <a:avLst/>
          </a:prstGeom>
          <a:noFill/>
          <a:ln w="9525">
            <a:noFill/>
            <a:miter lim="800000"/>
            <a:headEnd/>
            <a:tailEnd/>
          </a:ln>
        </p:spPr>
      </p:pic>
      <p:sp>
        <p:nvSpPr>
          <p:cNvPr id="115719" name="AutoShape 7"/>
          <p:cNvSpPr>
            <a:spLocks noChangeArrowheads="1"/>
          </p:cNvSpPr>
          <p:nvPr/>
        </p:nvSpPr>
        <p:spPr bwMode="auto">
          <a:xfrm>
            <a:off x="685800" y="4572000"/>
            <a:ext cx="838200" cy="1447800"/>
          </a:xfrm>
          <a:prstGeom prst="curvedRightArrow">
            <a:avLst>
              <a:gd name="adj1" fmla="val 34545"/>
              <a:gd name="adj2" fmla="val 69091"/>
              <a:gd name="adj3" fmla="val 33333"/>
            </a:avLst>
          </a:prstGeom>
          <a:solidFill>
            <a:schemeClr val="hlink"/>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157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571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5715">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571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571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571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716" grpId="0" animBg="1"/>
      <p:bldP spid="11571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3"/>
          <p:cNvPicPr>
            <a:picLocks noGrp="1" noChangeAspect="1" noChangeArrowheads="1"/>
          </p:cNvPicPr>
          <p:nvPr>
            <p:ph type="body" idx="1"/>
          </p:nvPr>
        </p:nvPicPr>
        <p:blipFill>
          <a:blip r:embed="rId3"/>
          <a:srcRect t="6676" r="4391"/>
          <a:stretch>
            <a:fillRect/>
          </a:stretch>
        </p:blipFill>
        <p:spPr>
          <a:xfrm rot="1299063">
            <a:off x="6850063" y="2138363"/>
            <a:ext cx="2057400" cy="1627187"/>
          </a:xfrm>
          <a:noFill/>
        </p:spPr>
      </p:pic>
      <p:pic>
        <p:nvPicPr>
          <p:cNvPr id="16387" name="Picture 4"/>
          <p:cNvPicPr>
            <a:picLocks noChangeAspect="1" noChangeArrowheads="1"/>
          </p:cNvPicPr>
          <p:nvPr/>
        </p:nvPicPr>
        <p:blipFill>
          <a:blip r:embed="rId4"/>
          <a:srcRect/>
          <a:stretch>
            <a:fillRect/>
          </a:stretch>
        </p:blipFill>
        <p:spPr bwMode="auto">
          <a:xfrm rot="1477332">
            <a:off x="6457950" y="4448175"/>
            <a:ext cx="2225675" cy="1724025"/>
          </a:xfrm>
          <a:prstGeom prst="rect">
            <a:avLst/>
          </a:prstGeom>
          <a:noFill/>
          <a:ln w="9525">
            <a:noFill/>
            <a:miter lim="800000"/>
            <a:headEnd/>
            <a:tailEnd/>
          </a:ln>
        </p:spPr>
      </p:pic>
      <p:pic>
        <p:nvPicPr>
          <p:cNvPr id="16388" name="Picture 5"/>
          <p:cNvPicPr>
            <a:picLocks noChangeAspect="1" noChangeArrowheads="1"/>
          </p:cNvPicPr>
          <p:nvPr/>
        </p:nvPicPr>
        <p:blipFill>
          <a:blip r:embed="rId5"/>
          <a:srcRect/>
          <a:stretch>
            <a:fillRect/>
          </a:stretch>
        </p:blipFill>
        <p:spPr bwMode="auto">
          <a:xfrm rot="1542726">
            <a:off x="817563" y="1836738"/>
            <a:ext cx="1522412" cy="2057400"/>
          </a:xfrm>
          <a:prstGeom prst="rect">
            <a:avLst/>
          </a:prstGeom>
          <a:noFill/>
          <a:ln w="9525">
            <a:noFill/>
            <a:miter lim="800000"/>
            <a:headEnd/>
            <a:tailEnd/>
          </a:ln>
        </p:spPr>
      </p:pic>
      <p:pic>
        <p:nvPicPr>
          <p:cNvPr id="16389" name="Picture 6"/>
          <p:cNvPicPr>
            <a:picLocks noChangeAspect="1" noChangeArrowheads="1"/>
          </p:cNvPicPr>
          <p:nvPr/>
        </p:nvPicPr>
        <p:blipFill>
          <a:blip r:embed="rId6"/>
          <a:srcRect/>
          <a:stretch>
            <a:fillRect/>
          </a:stretch>
        </p:blipFill>
        <p:spPr bwMode="auto">
          <a:xfrm rot="1643722">
            <a:off x="533400" y="4343400"/>
            <a:ext cx="1689100" cy="2133600"/>
          </a:xfrm>
          <a:prstGeom prst="rect">
            <a:avLst/>
          </a:prstGeom>
          <a:noFill/>
          <a:ln w="9525">
            <a:noFill/>
            <a:miter lim="800000"/>
            <a:headEnd/>
            <a:tailEnd/>
          </a:ln>
        </p:spPr>
      </p:pic>
      <p:sp>
        <p:nvSpPr>
          <p:cNvPr id="16390" name="Text Box 12"/>
          <p:cNvSpPr txBox="1">
            <a:spLocks noChangeArrowheads="1"/>
          </p:cNvSpPr>
          <p:nvPr/>
        </p:nvSpPr>
        <p:spPr bwMode="auto">
          <a:xfrm>
            <a:off x="3048000" y="5334000"/>
            <a:ext cx="2819400" cy="822325"/>
          </a:xfrm>
          <a:prstGeom prst="rect">
            <a:avLst/>
          </a:prstGeom>
          <a:noFill/>
          <a:ln w="9525">
            <a:noFill/>
            <a:miter lim="800000"/>
            <a:headEnd/>
            <a:tailEnd/>
          </a:ln>
        </p:spPr>
        <p:txBody>
          <a:bodyPr>
            <a:spAutoFit/>
          </a:bodyPr>
          <a:lstStyle/>
          <a:p>
            <a:pPr algn="ctr"/>
            <a:r>
              <a:rPr lang="en-US" sz="2400" b="1">
                <a:latin typeface="Georgia" pitchFamily="18" charset="0"/>
              </a:rPr>
              <a:t>AIM Process (BSCS)</a:t>
            </a:r>
          </a:p>
        </p:txBody>
      </p:sp>
      <p:sp>
        <p:nvSpPr>
          <p:cNvPr id="16391" name="Rectangle 13"/>
          <p:cNvSpPr>
            <a:spLocks noChangeArrowheads="1"/>
          </p:cNvSpPr>
          <p:nvPr/>
        </p:nvSpPr>
        <p:spPr bwMode="auto">
          <a:xfrm>
            <a:off x="2514600" y="1771650"/>
            <a:ext cx="4114800" cy="2955925"/>
          </a:xfrm>
          <a:prstGeom prst="rect">
            <a:avLst/>
          </a:prstGeom>
          <a:noFill/>
          <a:ln w="3175">
            <a:solidFill>
              <a:schemeClr val="tx1"/>
            </a:solidFill>
            <a:miter lim="800000"/>
            <a:headEnd/>
            <a:tailEnd/>
          </a:ln>
        </p:spPr>
        <p:txBody>
          <a:bodyPr anchor="ctr">
            <a:spAutoFit/>
          </a:bodyPr>
          <a:lstStyle/>
          <a:p>
            <a:r>
              <a:rPr lang="en-US" sz="2400" b="1">
                <a:latin typeface="Georgia" pitchFamily="18" charset="0"/>
              </a:rPr>
              <a:t>Teachers often make textbook decisions on factors unrelated to learning, teaching or standards. Instead they choose materials that look and feel familiar…</a:t>
            </a:r>
          </a:p>
          <a:p>
            <a:r>
              <a:rPr lang="en-US" sz="2000" b="1">
                <a:latin typeface="Georgia" pitchFamily="18" charset="0"/>
              </a:rPr>
              <a:t>                                       </a:t>
            </a:r>
            <a:r>
              <a:rPr lang="en-US" sz="1600" b="1">
                <a:latin typeface="Georgia" pitchFamily="18" charset="0"/>
              </a:rPr>
              <a:t>Bush, et al</a:t>
            </a:r>
            <a:r>
              <a:rPr lang="en-US" sz="2000" b="1">
                <a:latin typeface="Georgia" pitchFamily="18" charset="0"/>
              </a:rPr>
              <a:t>                                                         </a:t>
            </a:r>
            <a:endParaRPr lang="en-US">
              <a:latin typeface="Georgia" pitchFamily="18" charset="0"/>
            </a:endParaRPr>
          </a:p>
        </p:txBody>
      </p:sp>
      <p:sp>
        <p:nvSpPr>
          <p:cNvPr id="25614" name="Rectangle 14"/>
          <p:cNvSpPr>
            <a:spLocks noChangeArrowheads="1"/>
          </p:cNvSpPr>
          <p:nvPr/>
        </p:nvSpPr>
        <p:spPr bwMode="auto">
          <a:xfrm>
            <a:off x="1295400" y="838200"/>
            <a:ext cx="7443788" cy="579438"/>
          </a:xfrm>
          <a:prstGeom prst="rect">
            <a:avLst/>
          </a:prstGeom>
          <a:noFill/>
          <a:ln w="9525">
            <a:noFill/>
            <a:miter lim="800000"/>
            <a:headEnd/>
            <a:tailEnd/>
          </a:ln>
          <a:effectLst/>
        </p:spPr>
        <p:txBody>
          <a:bodyPr>
            <a:spAutoFit/>
          </a:bodyPr>
          <a:lstStyle/>
          <a:p>
            <a:pPr>
              <a:defRPr/>
            </a:pPr>
            <a:r>
              <a:rPr lang="en-US" sz="3200" b="1" dirty="0">
                <a:solidFill>
                  <a:schemeClr val="tx2"/>
                </a:solidFill>
                <a:effectLst>
                  <a:outerShdw blurRad="38100" dist="38100" dir="2700000" algn="tl">
                    <a:srgbClr val="C0C0C0"/>
                  </a:outerShdw>
                </a:effectLst>
                <a:latin typeface="Georgia" pitchFamily="18" charset="0"/>
              </a:rPr>
              <a:t>Preparing for Curriculum Analysis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914400" y="301625"/>
            <a:ext cx="8305800" cy="1143000"/>
          </a:xfrm>
        </p:spPr>
        <p:txBody>
          <a:bodyPr/>
          <a:lstStyle/>
          <a:p>
            <a:pPr eaLnBrk="1" hangingPunct="1">
              <a:defRPr/>
            </a:pPr>
            <a:r>
              <a:rPr lang="en-US" sz="3200" b="1" dirty="0">
                <a:effectLst>
                  <a:outerShdw blurRad="38100" dist="38100" dir="2700000" algn="tl">
                    <a:srgbClr val="C0C0C0"/>
                  </a:outerShdw>
                </a:effectLst>
                <a:latin typeface="Georgia" pitchFamily="18" charset="0"/>
              </a:rPr>
              <a:t>Conducting the Evidence-</a:t>
            </a:r>
            <a:br>
              <a:rPr lang="en-US" sz="3200" b="1" dirty="0">
                <a:effectLst>
                  <a:outerShdw blurRad="38100" dist="38100" dir="2700000" algn="tl">
                    <a:srgbClr val="C0C0C0"/>
                  </a:outerShdw>
                </a:effectLst>
                <a:latin typeface="Georgia" pitchFamily="18" charset="0"/>
              </a:rPr>
            </a:br>
            <a:r>
              <a:rPr lang="en-US" sz="3200" b="1" dirty="0">
                <a:effectLst>
                  <a:outerShdw blurRad="38100" dist="38100" dir="2700000" algn="tl">
                    <a:srgbClr val="C0C0C0"/>
                  </a:outerShdw>
                </a:effectLst>
                <a:latin typeface="Georgia" pitchFamily="18" charset="0"/>
              </a:rPr>
              <a:t>Based  Analysis</a:t>
            </a:r>
          </a:p>
        </p:txBody>
      </p:sp>
      <p:sp>
        <p:nvSpPr>
          <p:cNvPr id="53251" name="Rectangle 3"/>
          <p:cNvSpPr>
            <a:spLocks noGrp="1" noChangeArrowheads="1"/>
          </p:cNvSpPr>
          <p:nvPr>
            <p:ph type="body" idx="1"/>
          </p:nvPr>
        </p:nvSpPr>
        <p:spPr>
          <a:xfrm>
            <a:off x="1066800" y="3429000"/>
            <a:ext cx="3124200" cy="3048000"/>
          </a:xfrm>
          <a:ln w="3175">
            <a:solidFill>
              <a:schemeClr val="tx1"/>
            </a:solidFill>
          </a:ln>
        </p:spPr>
        <p:txBody>
          <a:bodyPr/>
          <a:lstStyle/>
          <a:p>
            <a:pPr marL="552450" indent="-552450" eaLnBrk="1" hangingPunct="1">
              <a:buFont typeface="Wingdings" pitchFamily="2" charset="2"/>
              <a:buNone/>
              <a:defRPr/>
            </a:pPr>
            <a:r>
              <a:rPr lang="en-US" sz="2800" b="1" dirty="0">
                <a:effectLst>
                  <a:outerShdw blurRad="38100" dist="38100" dir="2700000" algn="tl">
                    <a:srgbClr val="C0C0C0"/>
                  </a:outerShdw>
                </a:effectLst>
                <a:latin typeface="Georgia" pitchFamily="18" charset="0"/>
              </a:rPr>
              <a:t>Investigate:</a:t>
            </a:r>
          </a:p>
          <a:p>
            <a:pPr marL="552450" indent="-552450" eaLnBrk="1" hangingPunct="1">
              <a:buFont typeface="Wingdings" pitchFamily="2" charset="2"/>
              <a:buAutoNum type="arabicPeriod"/>
              <a:defRPr/>
            </a:pPr>
            <a:r>
              <a:rPr lang="en-US" sz="2800" b="1" dirty="0">
                <a:effectLst>
                  <a:outerShdw blurRad="38100" dist="38100" dir="2700000" algn="tl">
                    <a:srgbClr val="C0C0C0"/>
                  </a:outerShdw>
                </a:effectLst>
                <a:latin typeface="Georgia" pitchFamily="18" charset="0"/>
              </a:rPr>
              <a:t>Standards</a:t>
            </a:r>
          </a:p>
          <a:p>
            <a:pPr marL="552450" indent="-552450" eaLnBrk="1" hangingPunct="1">
              <a:buFont typeface="Wingdings" pitchFamily="2" charset="2"/>
              <a:buAutoNum type="arabicPeriod"/>
              <a:defRPr/>
            </a:pPr>
            <a:r>
              <a:rPr lang="en-US" sz="2800" b="1" dirty="0">
                <a:effectLst>
                  <a:outerShdw blurRad="38100" dist="38100" dir="2700000" algn="tl">
                    <a:srgbClr val="C0C0C0"/>
                  </a:outerShdw>
                </a:effectLst>
                <a:latin typeface="Georgia" pitchFamily="18" charset="0"/>
              </a:rPr>
              <a:t>Assessment</a:t>
            </a:r>
          </a:p>
          <a:p>
            <a:pPr marL="552450" indent="-552450" eaLnBrk="1" hangingPunct="1">
              <a:buFont typeface="Wingdings" pitchFamily="2" charset="2"/>
              <a:buAutoNum type="arabicPeriod"/>
              <a:defRPr/>
            </a:pPr>
            <a:r>
              <a:rPr lang="en-US" sz="2800" b="1" dirty="0">
                <a:effectLst>
                  <a:outerShdw blurRad="38100" dist="38100" dir="2700000" algn="tl">
                    <a:srgbClr val="C0C0C0"/>
                  </a:outerShdw>
                </a:effectLst>
                <a:latin typeface="Georgia" pitchFamily="18" charset="0"/>
              </a:rPr>
              <a:t>Instruction</a:t>
            </a:r>
          </a:p>
          <a:p>
            <a:pPr marL="552450" indent="-552450" eaLnBrk="1" hangingPunct="1">
              <a:buFont typeface="Wingdings" pitchFamily="2" charset="2"/>
              <a:buAutoNum type="arabicPeriod"/>
              <a:defRPr/>
            </a:pPr>
            <a:r>
              <a:rPr lang="en-US" sz="2800" b="1" dirty="0">
                <a:effectLst>
                  <a:outerShdw blurRad="38100" dist="38100" dir="2700000" algn="tl">
                    <a:srgbClr val="C0C0C0"/>
                  </a:outerShdw>
                </a:effectLst>
                <a:latin typeface="Georgia" pitchFamily="18" charset="0"/>
              </a:rPr>
              <a:t>Learning Activities</a:t>
            </a:r>
          </a:p>
        </p:txBody>
      </p:sp>
      <p:pic>
        <p:nvPicPr>
          <p:cNvPr id="53257" name="Picture 9"/>
          <p:cNvPicPr>
            <a:picLocks noChangeAspect="1" noChangeArrowheads="1"/>
          </p:cNvPicPr>
          <p:nvPr/>
        </p:nvPicPr>
        <p:blipFill>
          <a:blip r:embed="rId2"/>
          <a:srcRect/>
          <a:stretch>
            <a:fillRect/>
          </a:stretch>
        </p:blipFill>
        <p:spPr bwMode="auto">
          <a:xfrm>
            <a:off x="2020888" y="1676400"/>
            <a:ext cx="1179512" cy="1600200"/>
          </a:xfrm>
          <a:prstGeom prst="rect">
            <a:avLst/>
          </a:prstGeom>
          <a:noFill/>
          <a:ln w="9525">
            <a:noFill/>
            <a:miter lim="800000"/>
            <a:headEnd/>
            <a:tailEnd/>
          </a:ln>
        </p:spPr>
      </p:pic>
      <p:pic>
        <p:nvPicPr>
          <p:cNvPr id="53264" name="Picture 16"/>
          <p:cNvPicPr>
            <a:picLocks noChangeAspect="1" noChangeArrowheads="1"/>
          </p:cNvPicPr>
          <p:nvPr/>
        </p:nvPicPr>
        <p:blipFill>
          <a:blip r:embed="rId3"/>
          <a:srcRect/>
          <a:stretch>
            <a:fillRect/>
          </a:stretch>
        </p:blipFill>
        <p:spPr bwMode="auto">
          <a:xfrm>
            <a:off x="4724400" y="1752600"/>
            <a:ext cx="3876675" cy="4610100"/>
          </a:xfrm>
          <a:prstGeom prst="rect">
            <a:avLst/>
          </a:prstGeom>
          <a:noFill/>
          <a:ln w="3175">
            <a:solidFill>
              <a:schemeClr val="tx1"/>
            </a:solidFill>
            <a:miter lim="800000"/>
            <a:headEnd/>
            <a:tailEnd/>
          </a:ln>
          <a:effectLst>
            <a:outerShdw dist="107763" dir="2700000" algn="ctr" rotWithShape="0">
              <a:schemeClr val="bg2">
                <a:alpha val="50000"/>
              </a:scheme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325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3251">
                                            <p:bg/>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325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326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3251">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3251">
                                            <p:txEl>
                                              <p:pRg st="1" end="1"/>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3251">
                                            <p:txEl>
                                              <p:pRg st="2" end="2"/>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53251">
                                            <p:txEl>
                                              <p:pRg st="3" end="3"/>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5325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0" grpId="0"/>
      <p:bldP spid="53251"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8" name="Picture 8"/>
          <p:cNvPicPr>
            <a:picLocks noChangeAspect="1" noChangeArrowheads="1"/>
          </p:cNvPicPr>
          <p:nvPr/>
        </p:nvPicPr>
        <p:blipFill>
          <a:blip r:embed="rId3"/>
          <a:srcRect/>
          <a:stretch>
            <a:fillRect/>
          </a:stretch>
        </p:blipFill>
        <p:spPr bwMode="auto">
          <a:xfrm>
            <a:off x="4805363" y="3597275"/>
            <a:ext cx="2967037" cy="2955925"/>
          </a:xfrm>
          <a:prstGeom prst="rect">
            <a:avLst/>
          </a:prstGeom>
          <a:noFill/>
          <a:ln w="9525">
            <a:noFill/>
            <a:miter lim="800000"/>
            <a:headEnd/>
            <a:tailEnd/>
          </a:ln>
          <a:effectLst>
            <a:outerShdw dist="107763" dir="2700000" algn="ctr" rotWithShape="0">
              <a:schemeClr val="bg2">
                <a:alpha val="50000"/>
              </a:schemeClr>
            </a:outerShdw>
          </a:effectLst>
        </p:spPr>
      </p:pic>
      <p:sp>
        <p:nvSpPr>
          <p:cNvPr id="81929" name="Text Box 9"/>
          <p:cNvSpPr txBox="1">
            <a:spLocks noChangeArrowheads="1"/>
          </p:cNvSpPr>
          <p:nvPr/>
        </p:nvSpPr>
        <p:spPr bwMode="auto">
          <a:xfrm>
            <a:off x="3962400" y="1752600"/>
            <a:ext cx="4724400" cy="1619250"/>
          </a:xfrm>
          <a:prstGeom prst="rect">
            <a:avLst/>
          </a:prstGeom>
          <a:noFill/>
          <a:ln w="3175">
            <a:solidFill>
              <a:schemeClr val="tx1"/>
            </a:solidFill>
            <a:miter lim="800000"/>
            <a:headEnd/>
            <a:tailEnd/>
          </a:ln>
        </p:spPr>
        <p:txBody>
          <a:bodyPr>
            <a:spAutoFit/>
          </a:bodyPr>
          <a:lstStyle/>
          <a:p>
            <a:r>
              <a:rPr lang="en-US" sz="2000" b="1">
                <a:solidFill>
                  <a:schemeClr val="hlink"/>
                </a:solidFill>
                <a:latin typeface="Georgia" pitchFamily="18" charset="0"/>
              </a:rPr>
              <a:t>Many teachers rely on textbooks to provide some or all of their content and pedagogical content knowledge. </a:t>
            </a:r>
          </a:p>
          <a:p>
            <a:r>
              <a:rPr lang="en-US" sz="2000" b="1">
                <a:solidFill>
                  <a:schemeClr val="hlink"/>
                </a:solidFill>
                <a:latin typeface="Georgia" pitchFamily="18" charset="0"/>
              </a:rPr>
              <a:t>	           Kesidou &amp; Roseman</a:t>
            </a:r>
          </a:p>
        </p:txBody>
      </p:sp>
      <p:pic>
        <p:nvPicPr>
          <p:cNvPr id="81931" name="Picture 11" descr="money"/>
          <p:cNvPicPr>
            <a:picLocks noChangeAspect="1" noChangeArrowheads="1"/>
          </p:cNvPicPr>
          <p:nvPr/>
        </p:nvPicPr>
        <p:blipFill>
          <a:blip r:embed="rId4"/>
          <a:srcRect/>
          <a:stretch>
            <a:fillRect/>
          </a:stretch>
        </p:blipFill>
        <p:spPr bwMode="auto">
          <a:xfrm>
            <a:off x="1984375" y="1600200"/>
            <a:ext cx="1139825" cy="1981200"/>
          </a:xfrm>
          <a:prstGeom prst="rect">
            <a:avLst/>
          </a:prstGeom>
          <a:noFill/>
          <a:effectLst>
            <a:outerShdw dist="107763" dir="2700000" algn="ctr" rotWithShape="0">
              <a:srgbClr val="808080">
                <a:alpha val="50000"/>
              </a:srgbClr>
            </a:outerShdw>
          </a:effectLst>
        </p:spPr>
      </p:pic>
      <p:sp>
        <p:nvSpPr>
          <p:cNvPr id="81932" name="Rectangle 12"/>
          <p:cNvSpPr>
            <a:spLocks noChangeArrowheads="1"/>
          </p:cNvSpPr>
          <p:nvPr/>
        </p:nvSpPr>
        <p:spPr bwMode="auto">
          <a:xfrm>
            <a:off x="685800" y="3733800"/>
            <a:ext cx="3352800" cy="2838450"/>
          </a:xfrm>
          <a:prstGeom prst="rect">
            <a:avLst/>
          </a:prstGeom>
          <a:noFill/>
          <a:ln w="3175">
            <a:solidFill>
              <a:schemeClr val="tx1"/>
            </a:solidFill>
            <a:miter lim="800000"/>
            <a:headEnd/>
            <a:tailEnd/>
          </a:ln>
        </p:spPr>
        <p:txBody>
          <a:bodyPr anchor="ctr">
            <a:spAutoFit/>
          </a:bodyPr>
          <a:lstStyle/>
          <a:p>
            <a:r>
              <a:rPr lang="en-US" sz="2000" b="1">
                <a:solidFill>
                  <a:schemeClr val="hlink"/>
                </a:solidFill>
                <a:latin typeface="Georgia" pitchFamily="18" charset="0"/>
              </a:rPr>
              <a:t>“Textbook purchases constitute a significant portion of school district budgets…  Depending on the subject, a single elementary textbook can range in price from $30 to $100.”</a:t>
            </a:r>
          </a:p>
        </p:txBody>
      </p:sp>
      <p:sp>
        <p:nvSpPr>
          <p:cNvPr id="81933" name="Rectangle 13"/>
          <p:cNvSpPr>
            <a:spLocks noGrp="1" noChangeArrowheads="1"/>
          </p:cNvSpPr>
          <p:nvPr>
            <p:ph type="title"/>
          </p:nvPr>
        </p:nvSpPr>
        <p:spPr>
          <a:xfrm>
            <a:off x="762000" y="301625"/>
            <a:ext cx="8153400" cy="1069975"/>
          </a:xfrm>
        </p:spPr>
        <p:txBody>
          <a:bodyPr/>
          <a:lstStyle/>
          <a:p>
            <a:pPr eaLnBrk="1" hangingPunct="1">
              <a:defRPr/>
            </a:pPr>
            <a:r>
              <a:rPr lang="en-US" sz="3200" b="1" dirty="0">
                <a:effectLst>
                  <a:outerShdw blurRad="38100" dist="38100" dir="2700000" algn="tl">
                    <a:srgbClr val="C0C0C0"/>
                  </a:outerShdw>
                </a:effectLst>
                <a:latin typeface="Georgia" pitchFamily="18" charset="0"/>
              </a:rPr>
              <a:t>The High Stakes of </a:t>
            </a:r>
            <a:br>
              <a:rPr lang="en-US" sz="3200" b="1" dirty="0">
                <a:effectLst>
                  <a:outerShdw blurRad="38100" dist="38100" dir="2700000" algn="tl">
                    <a:srgbClr val="C0C0C0"/>
                  </a:outerShdw>
                </a:effectLst>
                <a:latin typeface="Georgia" pitchFamily="18" charset="0"/>
              </a:rPr>
            </a:br>
            <a:r>
              <a:rPr lang="en-US" sz="3200" b="1" dirty="0">
                <a:effectLst>
                  <a:outerShdw blurRad="38100" dist="38100" dir="2700000" algn="tl">
                    <a:srgbClr val="C0C0C0"/>
                  </a:outerShdw>
                </a:effectLst>
                <a:latin typeface="Georgia" pitchFamily="18" charset="0"/>
              </a:rPr>
              <a:t>Curriculum Selection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8193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1932">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192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19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304800" y="304800"/>
            <a:ext cx="8382000" cy="1143000"/>
          </a:xfrm>
        </p:spPr>
        <p:txBody>
          <a:bodyPr/>
          <a:lstStyle/>
          <a:p>
            <a:pPr eaLnBrk="1" hangingPunct="1">
              <a:defRPr/>
            </a:pPr>
            <a:r>
              <a:rPr lang="en-US" sz="3600" b="1" dirty="0">
                <a:effectLst>
                  <a:outerShdw blurRad="38100" dist="38100" dir="2700000" algn="tl">
                    <a:srgbClr val="C0C0C0"/>
                  </a:outerShdw>
                </a:effectLst>
                <a:latin typeface="Georgia" pitchFamily="18" charset="0"/>
              </a:rPr>
              <a:t>Standards, Research, Instruction,</a:t>
            </a:r>
            <a:br>
              <a:rPr lang="en-US" sz="3600" b="1" dirty="0">
                <a:effectLst>
                  <a:outerShdw blurRad="38100" dist="38100" dir="2700000" algn="tl">
                    <a:srgbClr val="C0C0C0"/>
                  </a:outerShdw>
                </a:effectLst>
                <a:latin typeface="Georgia" pitchFamily="18" charset="0"/>
              </a:rPr>
            </a:br>
            <a:r>
              <a:rPr lang="en-US" sz="3600" b="1" dirty="0">
                <a:effectLst>
                  <a:outerShdw blurRad="38100" dist="38100" dir="2700000" algn="tl">
                    <a:srgbClr val="C0C0C0"/>
                  </a:outerShdw>
                </a:effectLst>
                <a:latin typeface="Georgia" pitchFamily="18" charset="0"/>
              </a:rPr>
              <a:t>and Curriculum</a:t>
            </a:r>
          </a:p>
        </p:txBody>
      </p:sp>
      <p:sp>
        <p:nvSpPr>
          <p:cNvPr id="64515" name="Rectangle 3"/>
          <p:cNvSpPr>
            <a:spLocks noGrp="1" noChangeArrowheads="1"/>
          </p:cNvSpPr>
          <p:nvPr>
            <p:ph type="body" idx="1"/>
          </p:nvPr>
        </p:nvSpPr>
        <p:spPr>
          <a:xfrm>
            <a:off x="228600" y="1676400"/>
            <a:ext cx="8229600" cy="1447800"/>
          </a:xfrm>
        </p:spPr>
        <p:txBody>
          <a:bodyPr/>
          <a:lstStyle/>
          <a:p>
            <a:pPr eaLnBrk="1" hangingPunct="1">
              <a:lnSpc>
                <a:spcPct val="90000"/>
              </a:lnSpc>
              <a:buFont typeface="Wingdings" pitchFamily="2" charset="2"/>
              <a:buNone/>
            </a:pPr>
            <a:r>
              <a:rPr lang="en-US" sz="2500" smtClean="0">
                <a:latin typeface="Georgia" pitchFamily="18" charset="0"/>
              </a:rPr>
              <a:t>    </a:t>
            </a:r>
            <a:r>
              <a:rPr lang="en-US" sz="2400" b="1" smtClean="0">
                <a:latin typeface="Georgia" pitchFamily="18" charset="0"/>
              </a:rPr>
              <a:t>The two major themes…”standards and cognitive research have parallel implications for classroom instruction which then suggests a translation of those implications into curriculum (and, assessment) materials.”</a:t>
            </a:r>
          </a:p>
          <a:p>
            <a:pPr eaLnBrk="1" hangingPunct="1">
              <a:lnSpc>
                <a:spcPct val="90000"/>
              </a:lnSpc>
              <a:buFont typeface="Wingdings" pitchFamily="2" charset="2"/>
              <a:buNone/>
            </a:pPr>
            <a:r>
              <a:rPr lang="en-US" sz="2400" b="1" smtClean="0">
                <a:latin typeface="Georgia" pitchFamily="18" charset="0"/>
              </a:rPr>
              <a:t>					    </a:t>
            </a:r>
            <a:r>
              <a:rPr lang="en-US" sz="1800" b="1" smtClean="0">
                <a:latin typeface="Georgia" pitchFamily="18" charset="0"/>
              </a:rPr>
              <a:t>BSCS, AIM Process</a:t>
            </a:r>
          </a:p>
        </p:txBody>
      </p:sp>
      <p:sp>
        <p:nvSpPr>
          <p:cNvPr id="64516" name="Rectangle 4"/>
          <p:cNvSpPr>
            <a:spLocks noChangeArrowheads="1"/>
          </p:cNvSpPr>
          <p:nvPr/>
        </p:nvSpPr>
        <p:spPr bwMode="auto">
          <a:xfrm>
            <a:off x="0" y="4038600"/>
            <a:ext cx="8763000" cy="1865313"/>
          </a:xfrm>
          <a:prstGeom prst="rect">
            <a:avLst/>
          </a:prstGeom>
          <a:noFill/>
          <a:ln w="9525">
            <a:noFill/>
            <a:miter lim="800000"/>
            <a:headEnd/>
            <a:tailEnd/>
          </a:ln>
        </p:spPr>
        <p:txBody>
          <a:bodyPr>
            <a:spAutoFit/>
          </a:bodyPr>
          <a:lstStyle/>
          <a:p>
            <a:pPr algn="ctr">
              <a:spcBef>
                <a:spcPct val="20000"/>
              </a:spcBef>
              <a:buClr>
                <a:schemeClr val="tx2"/>
              </a:buClr>
              <a:buSzPct val="70000"/>
              <a:buFont typeface="Wingdings" pitchFamily="2" charset="2"/>
              <a:buNone/>
            </a:pPr>
            <a:r>
              <a:rPr lang="en-US" sz="2400" b="1">
                <a:latin typeface="Georgia" pitchFamily="18" charset="0"/>
              </a:rPr>
              <a:t>       Research-Based Curriculum Development </a:t>
            </a:r>
          </a:p>
          <a:p>
            <a:pPr algn="ctr">
              <a:spcBef>
                <a:spcPct val="20000"/>
              </a:spcBef>
              <a:buClr>
                <a:schemeClr val="tx2"/>
              </a:buClr>
              <a:buSzPct val="70000"/>
              <a:buFont typeface="Wingdings" pitchFamily="2" charset="2"/>
              <a:buNone/>
            </a:pPr>
            <a:endParaRPr lang="en-US" sz="2400" b="1">
              <a:latin typeface="Georgia" pitchFamily="18" charset="0"/>
            </a:endParaRPr>
          </a:p>
          <a:p>
            <a:pPr algn="ctr">
              <a:spcBef>
                <a:spcPct val="20000"/>
              </a:spcBef>
              <a:buClr>
                <a:schemeClr val="tx2"/>
              </a:buClr>
              <a:buSzPct val="70000"/>
              <a:buFont typeface="Wingdings" pitchFamily="2" charset="2"/>
              <a:buNone/>
            </a:pPr>
            <a:endParaRPr lang="en-US" sz="2800" b="1">
              <a:latin typeface="Georgia" pitchFamily="18" charset="0"/>
            </a:endParaRPr>
          </a:p>
          <a:p>
            <a:pPr algn="ctr">
              <a:spcBef>
                <a:spcPct val="20000"/>
              </a:spcBef>
              <a:buClr>
                <a:schemeClr val="tx2"/>
              </a:buClr>
              <a:buSzPct val="70000"/>
              <a:buFont typeface="Wingdings" pitchFamily="2" charset="2"/>
              <a:buNone/>
            </a:pPr>
            <a:r>
              <a:rPr lang="en-US" sz="2400" b="1">
                <a:latin typeface="Georgia" pitchFamily="18" charset="0"/>
              </a:rPr>
              <a:t>       Research-Based Curriculum Analysis</a:t>
            </a:r>
          </a:p>
        </p:txBody>
      </p:sp>
      <p:sp>
        <p:nvSpPr>
          <p:cNvPr id="64517" name="AutoShape 5"/>
          <p:cNvSpPr>
            <a:spLocks noChangeArrowheads="1"/>
          </p:cNvSpPr>
          <p:nvPr/>
        </p:nvSpPr>
        <p:spPr bwMode="auto">
          <a:xfrm rot="5400000">
            <a:off x="4264025" y="4879975"/>
            <a:ext cx="1071563" cy="303213"/>
          </a:xfrm>
          <a:prstGeom prst="leftRightArrow">
            <a:avLst>
              <a:gd name="adj1" fmla="val 50000"/>
              <a:gd name="adj2" fmla="val 70681"/>
            </a:avLst>
          </a:prstGeom>
          <a:solidFill>
            <a:schemeClr val="hlink"/>
          </a:solidFill>
          <a:ln w="9525">
            <a:solidFill>
              <a:schemeClr val="tx1"/>
            </a:solidFill>
            <a:miter lim="800000"/>
            <a:headEnd/>
            <a:tailEnd/>
          </a:ln>
        </p:spPr>
        <p:txBody>
          <a:bodyPr rot="10800000" vert="eaVert" wrap="none" anchor="ctr"/>
          <a:lstStyle/>
          <a:p>
            <a:pPr algn="ctr"/>
            <a:r>
              <a:rPr lang="en-US">
                <a:solidFill>
                  <a:schemeClr val="hlink"/>
                </a:solidFill>
                <a:latin typeface="Georgia" pitchFamily="18" charset="0"/>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451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451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4516">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451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4516">
                                            <p:txEl>
                                              <p:pRg st="3" end="3"/>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451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5" grpId="0" build="p"/>
      <p:bldP spid="6451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en-US" smtClean="0"/>
              <a:t>Curriculum Design and Analysis </a:t>
            </a:r>
          </a:p>
        </p:txBody>
      </p:sp>
      <p:sp>
        <p:nvSpPr>
          <p:cNvPr id="10243" name="Content Placeholder 2"/>
          <p:cNvSpPr>
            <a:spLocks noGrp="1"/>
          </p:cNvSpPr>
          <p:nvPr>
            <p:ph idx="1"/>
          </p:nvPr>
        </p:nvSpPr>
        <p:spPr>
          <a:xfrm>
            <a:off x="152400" y="1447800"/>
            <a:ext cx="8991600" cy="4678363"/>
          </a:xfrm>
        </p:spPr>
        <p:txBody>
          <a:bodyPr/>
          <a:lstStyle/>
          <a:p>
            <a:pPr eaLnBrk="1" hangingPunct="1"/>
            <a:r>
              <a:rPr lang="en-US" sz="2000" dirty="0" smtClean="0"/>
              <a:t>What are the critical design features of curriculum materials that support effective teaching and student learning (e.g., nature of tasks, range of tasks, sequence of tasks, presentation of tasks)? </a:t>
            </a:r>
          </a:p>
          <a:p>
            <a:pPr eaLnBrk="1" hangingPunct="1"/>
            <a:r>
              <a:rPr lang="en-US" sz="2000" dirty="0" smtClean="0"/>
              <a:t>How can curriculum materials be designed to better serve the learning needs of all students, including reluctant learners and those from diverse cultural backgrounds? </a:t>
            </a:r>
          </a:p>
          <a:p>
            <a:pPr eaLnBrk="1" hangingPunct="1"/>
            <a:r>
              <a:rPr lang="en-US" sz="2000" dirty="0" smtClean="0"/>
              <a:t>What are the developmental trajectories of major topics when considered from a variety of perspectives? </a:t>
            </a:r>
          </a:p>
          <a:p>
            <a:pPr eaLnBrk="1" hangingPunct="1"/>
            <a:r>
              <a:rPr lang="en-US" sz="2000" dirty="0" smtClean="0"/>
              <a:t>How can curriculum materials be designed to capitalize on continued advances in the content area? </a:t>
            </a:r>
          </a:p>
          <a:p>
            <a:pPr eaLnBrk="1" hangingPunct="1"/>
            <a:r>
              <a:rPr lang="en-US" sz="2000" dirty="0" smtClean="0"/>
              <a:t>What evaluation tools are most effective when studying and analyzing curriculum? What information do they yield for various purposes and what are their limitations?</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pPr eaLnBrk="1" hangingPunct="1"/>
            <a:r>
              <a:rPr lang="en-US" smtClean="0"/>
              <a:t>Curriculum Adoption and Enactment </a:t>
            </a:r>
          </a:p>
        </p:txBody>
      </p:sp>
      <p:sp>
        <p:nvSpPr>
          <p:cNvPr id="24579" name="Content Placeholder 2"/>
          <p:cNvSpPr>
            <a:spLocks noGrp="1"/>
          </p:cNvSpPr>
          <p:nvPr>
            <p:ph idx="1"/>
          </p:nvPr>
        </p:nvSpPr>
        <p:spPr>
          <a:xfrm>
            <a:off x="0" y="1600200"/>
            <a:ext cx="9144000" cy="4525963"/>
          </a:xfrm>
        </p:spPr>
        <p:txBody>
          <a:bodyPr/>
          <a:lstStyle/>
          <a:p>
            <a:pPr eaLnBrk="1" hangingPunct="1"/>
            <a:r>
              <a:rPr lang="en-US" sz="1800" smtClean="0"/>
              <a:t>To what extent and in what ways do teachers use instructional materials such as the district-adopted textbook and/or district or state curriculum frameworks? How do teachers adjust/supplement curriculum materials? For what purposes? </a:t>
            </a:r>
          </a:p>
          <a:p>
            <a:pPr eaLnBrk="1" hangingPunct="1"/>
            <a:r>
              <a:rPr lang="en-US" sz="1800" smtClean="0"/>
              <a:t>What processes do districts/schools/teachers use in selecting curriculum materials? Do the processes used in state-adoption states differ from those in states with open textbook adoption? If so, in what ways? </a:t>
            </a:r>
          </a:p>
          <a:p>
            <a:pPr eaLnBrk="1" hangingPunct="1"/>
            <a:r>
              <a:rPr lang="en-US" sz="1800" smtClean="0"/>
              <a:t>How do various factors (e.g., contextual factors--such as length or organization of class periods or access to technologies; teacher attributes--such as, knowledge of content or beliefs about mathematics; external factors--such as parents or administrators) influence how curriculum materials are used? </a:t>
            </a:r>
          </a:p>
          <a:p>
            <a:pPr eaLnBrk="1" hangingPunct="1"/>
            <a:r>
              <a:rPr lang="en-US" sz="1800" smtClean="0"/>
              <a:t>What influence does professional development based on curriculum investigation and implementation have on teachers use of particular types of curriculum materials? </a:t>
            </a:r>
          </a:p>
          <a:p>
            <a:pPr eaLnBrk="1" hangingPunct="1"/>
            <a:r>
              <a:rPr lang="en-US" sz="1800" smtClean="0"/>
              <a:t>To what extent do instructional materials support or limit various facets of the work of teaching (e.g., planning, guiding student discussion, selecting tasks)? </a:t>
            </a:r>
          </a:p>
          <a:p>
            <a:pPr eaLnBrk="1" hangingPunct="1"/>
            <a:endParaRPr lang="en-US" sz="180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Tool for analysis</a:t>
            </a:r>
            <a:endParaRPr lang="en-US" dirty="0"/>
          </a:p>
        </p:txBody>
      </p:sp>
      <p:sp>
        <p:nvSpPr>
          <p:cNvPr id="4" name="Subtitle 3"/>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3"/>
          <p:cNvSpPr txBox="1">
            <a:spLocks noGrp="1"/>
          </p:cNvSpPr>
          <p:nvPr/>
        </p:nvSpPr>
        <p:spPr bwMode="auto">
          <a:xfrm>
            <a:off x="5867400" y="6248400"/>
            <a:ext cx="1755775" cy="474663"/>
          </a:xfrm>
          <a:prstGeom prst="rect">
            <a:avLst/>
          </a:prstGeom>
          <a:noFill/>
          <a:ln>
            <a:miter lim="800000"/>
            <a:headEnd/>
            <a:tailEnd/>
          </a:ln>
        </p:spPr>
        <p:txBody>
          <a:bodyPr/>
          <a:lstStyle/>
          <a:p>
            <a:pPr algn="r">
              <a:defRPr/>
            </a:pPr>
            <a:fld id="{03B928BB-8637-419D-B82B-0EB716959C15}" type="slidenum">
              <a:rPr lang="en-US" sz="1000">
                <a:latin typeface="+mn-lt"/>
              </a:rPr>
              <a:pPr algn="r">
                <a:defRPr/>
              </a:pPr>
              <a:t>28</a:t>
            </a:fld>
            <a:endParaRPr lang="en-US" sz="1000"/>
          </a:p>
        </p:txBody>
      </p:sp>
      <p:pic>
        <p:nvPicPr>
          <p:cNvPr id="6147" name="Picture 2" descr="rainbow_web 0710"/>
          <p:cNvPicPr>
            <a:picLocks noChangeAspect="1" noChangeArrowheads="1"/>
          </p:cNvPicPr>
          <p:nvPr/>
        </p:nvPicPr>
        <p:blipFill>
          <a:blip r:embed="rId2"/>
          <a:srcRect/>
          <a:stretch>
            <a:fillRect/>
          </a:stretch>
        </p:blipFill>
        <p:spPr bwMode="auto">
          <a:xfrm>
            <a:off x="234950" y="766763"/>
            <a:ext cx="8753475" cy="5603875"/>
          </a:xfrm>
          <a:prstGeom prst="rect">
            <a:avLst/>
          </a:prstGeom>
          <a:noFill/>
          <a:ln w="9525">
            <a:noFill/>
            <a:miter lim="800000"/>
            <a:headEnd/>
            <a:tailEnd/>
          </a:ln>
        </p:spPr>
      </p:pic>
      <p:sp>
        <p:nvSpPr>
          <p:cNvPr id="6148" name="Text Box 3"/>
          <p:cNvSpPr txBox="1">
            <a:spLocks noChangeArrowheads="1"/>
          </p:cNvSpPr>
          <p:nvPr/>
        </p:nvSpPr>
        <p:spPr bwMode="auto">
          <a:xfrm>
            <a:off x="3319463" y="2424113"/>
            <a:ext cx="2560637" cy="676275"/>
          </a:xfrm>
          <a:prstGeom prst="rect">
            <a:avLst/>
          </a:prstGeom>
          <a:solidFill>
            <a:srgbClr val="99CC00"/>
          </a:solidFill>
          <a:ln w="34925" algn="ctr">
            <a:solidFill>
              <a:srgbClr val="008000"/>
            </a:solidFill>
            <a:miter lim="800000"/>
            <a:headEnd/>
            <a:tailEnd/>
          </a:ln>
        </p:spPr>
        <p:txBody>
          <a:bodyPr>
            <a:spAutoFit/>
          </a:bodyPr>
          <a:lstStyle/>
          <a:p>
            <a:pPr algn="ctr" eaLnBrk="0" hangingPunct="0"/>
            <a:r>
              <a:rPr lang="en-US" b="1">
                <a:solidFill>
                  <a:srgbClr val="A50021"/>
                </a:solidFill>
                <a:latin typeface="Times New Roman" pitchFamily="18" charset="0"/>
              </a:rPr>
              <a:t>Core Subjects &amp; </a:t>
            </a:r>
          </a:p>
          <a:p>
            <a:pPr algn="ctr" eaLnBrk="0" hangingPunct="0"/>
            <a:r>
              <a:rPr lang="en-US" b="1">
                <a:solidFill>
                  <a:srgbClr val="A50021"/>
                </a:solidFill>
                <a:latin typeface="Times New Roman" pitchFamily="18" charset="0"/>
              </a:rPr>
              <a:t>21st Century Themes</a:t>
            </a:r>
          </a:p>
        </p:txBody>
      </p:sp>
      <p:sp>
        <p:nvSpPr>
          <p:cNvPr id="6149" name="Text Box 4"/>
          <p:cNvSpPr txBox="1">
            <a:spLocks noChangeArrowheads="1"/>
          </p:cNvSpPr>
          <p:nvPr/>
        </p:nvSpPr>
        <p:spPr bwMode="auto">
          <a:xfrm>
            <a:off x="3214688" y="4119563"/>
            <a:ext cx="2743200" cy="366712"/>
          </a:xfrm>
          <a:prstGeom prst="rect">
            <a:avLst/>
          </a:prstGeom>
          <a:solidFill>
            <a:srgbClr val="FF0000"/>
          </a:solidFill>
          <a:ln w="9525" algn="ctr">
            <a:noFill/>
            <a:miter lim="800000"/>
            <a:headEnd/>
            <a:tailEnd/>
          </a:ln>
        </p:spPr>
        <p:txBody>
          <a:bodyPr>
            <a:spAutoFit/>
          </a:bodyPr>
          <a:lstStyle/>
          <a:p>
            <a:pPr algn="ctr">
              <a:spcBef>
                <a:spcPct val="50000"/>
              </a:spcBef>
            </a:pPr>
            <a:r>
              <a:rPr lang="en-US" b="1">
                <a:solidFill>
                  <a:schemeClr val="bg1"/>
                </a:solidFill>
                <a:latin typeface="Times New Roman" pitchFamily="18" charset="0"/>
              </a:rPr>
              <a:t>Standards &amp; Assessment</a:t>
            </a:r>
          </a:p>
        </p:txBody>
      </p:sp>
      <p:sp>
        <p:nvSpPr>
          <p:cNvPr id="6150" name="Text Box 5"/>
          <p:cNvSpPr txBox="1">
            <a:spLocks noChangeArrowheads="1"/>
          </p:cNvSpPr>
          <p:nvPr/>
        </p:nvSpPr>
        <p:spPr bwMode="auto">
          <a:xfrm>
            <a:off x="6467475" y="2657475"/>
            <a:ext cx="1524000" cy="950913"/>
          </a:xfrm>
          <a:prstGeom prst="rect">
            <a:avLst/>
          </a:prstGeom>
          <a:solidFill>
            <a:srgbClr val="00CCFF"/>
          </a:solidFill>
          <a:ln w="34925" algn="ctr">
            <a:solidFill>
              <a:schemeClr val="hlink"/>
            </a:solidFill>
            <a:miter lim="800000"/>
            <a:headEnd/>
            <a:tailEnd/>
          </a:ln>
        </p:spPr>
        <p:txBody>
          <a:bodyPr>
            <a:spAutoFit/>
          </a:bodyPr>
          <a:lstStyle/>
          <a:p>
            <a:pPr algn="ctr">
              <a:spcBef>
                <a:spcPct val="10000"/>
              </a:spcBef>
            </a:pPr>
            <a:r>
              <a:rPr lang="en-US" b="1">
                <a:solidFill>
                  <a:schemeClr val="bg1"/>
                </a:solidFill>
                <a:latin typeface="Times New Roman" pitchFamily="18" charset="0"/>
              </a:rPr>
              <a:t>Information, Media, and Tech Skills</a:t>
            </a:r>
          </a:p>
        </p:txBody>
      </p:sp>
      <p:sp>
        <p:nvSpPr>
          <p:cNvPr id="6151" name="Text Box 6"/>
          <p:cNvSpPr txBox="1">
            <a:spLocks noChangeArrowheads="1"/>
          </p:cNvSpPr>
          <p:nvPr/>
        </p:nvSpPr>
        <p:spPr bwMode="auto">
          <a:xfrm>
            <a:off x="3111500" y="4729163"/>
            <a:ext cx="2895600" cy="366712"/>
          </a:xfrm>
          <a:prstGeom prst="rect">
            <a:avLst/>
          </a:prstGeom>
          <a:solidFill>
            <a:srgbClr val="FF0000"/>
          </a:solidFill>
          <a:ln w="9525" algn="ctr">
            <a:noFill/>
            <a:miter lim="800000"/>
            <a:headEnd/>
            <a:tailEnd/>
          </a:ln>
        </p:spPr>
        <p:txBody>
          <a:bodyPr>
            <a:spAutoFit/>
          </a:bodyPr>
          <a:lstStyle/>
          <a:p>
            <a:pPr algn="ctr">
              <a:spcBef>
                <a:spcPct val="50000"/>
              </a:spcBef>
            </a:pPr>
            <a:r>
              <a:rPr lang="en-US" b="1">
                <a:solidFill>
                  <a:schemeClr val="bg1"/>
                </a:solidFill>
                <a:latin typeface="Times New Roman" pitchFamily="18" charset="0"/>
              </a:rPr>
              <a:t>Curriculum &amp; Instruction</a:t>
            </a:r>
          </a:p>
        </p:txBody>
      </p:sp>
      <p:sp>
        <p:nvSpPr>
          <p:cNvPr id="6152" name="Text Box 7"/>
          <p:cNvSpPr txBox="1">
            <a:spLocks noChangeArrowheads="1"/>
          </p:cNvSpPr>
          <p:nvPr/>
        </p:nvSpPr>
        <p:spPr bwMode="auto">
          <a:xfrm>
            <a:off x="3176588" y="5297488"/>
            <a:ext cx="2743200" cy="366712"/>
          </a:xfrm>
          <a:prstGeom prst="rect">
            <a:avLst/>
          </a:prstGeom>
          <a:solidFill>
            <a:srgbClr val="FF0000"/>
          </a:solidFill>
          <a:ln w="9525" algn="ctr">
            <a:noFill/>
            <a:miter lim="800000"/>
            <a:headEnd/>
            <a:tailEnd/>
          </a:ln>
        </p:spPr>
        <p:txBody>
          <a:bodyPr>
            <a:spAutoFit/>
          </a:bodyPr>
          <a:lstStyle/>
          <a:p>
            <a:pPr algn="ctr">
              <a:spcBef>
                <a:spcPct val="50000"/>
              </a:spcBef>
            </a:pPr>
            <a:r>
              <a:rPr lang="en-US" b="1">
                <a:solidFill>
                  <a:schemeClr val="bg1"/>
                </a:solidFill>
                <a:latin typeface="Times New Roman" pitchFamily="18" charset="0"/>
              </a:rPr>
              <a:t>Professional Development</a:t>
            </a:r>
          </a:p>
        </p:txBody>
      </p:sp>
      <p:sp>
        <p:nvSpPr>
          <p:cNvPr id="6153" name="Text Box 8"/>
          <p:cNvSpPr txBox="1">
            <a:spLocks noChangeArrowheads="1"/>
          </p:cNvSpPr>
          <p:nvPr/>
        </p:nvSpPr>
        <p:spPr bwMode="auto">
          <a:xfrm>
            <a:off x="3165475" y="5830888"/>
            <a:ext cx="2743200" cy="366712"/>
          </a:xfrm>
          <a:prstGeom prst="rect">
            <a:avLst/>
          </a:prstGeom>
          <a:solidFill>
            <a:srgbClr val="FF0000"/>
          </a:solidFill>
          <a:ln w="9525" algn="ctr">
            <a:noFill/>
            <a:miter lim="800000"/>
            <a:headEnd/>
            <a:tailEnd/>
          </a:ln>
        </p:spPr>
        <p:txBody>
          <a:bodyPr>
            <a:spAutoFit/>
          </a:bodyPr>
          <a:lstStyle/>
          <a:p>
            <a:pPr algn="ctr">
              <a:spcBef>
                <a:spcPct val="50000"/>
              </a:spcBef>
            </a:pPr>
            <a:r>
              <a:rPr lang="en-US" b="1">
                <a:solidFill>
                  <a:schemeClr val="bg1"/>
                </a:solidFill>
                <a:latin typeface="Times New Roman" pitchFamily="18" charset="0"/>
              </a:rPr>
              <a:t>Learning Environments</a:t>
            </a:r>
          </a:p>
        </p:txBody>
      </p:sp>
      <p:sp>
        <p:nvSpPr>
          <p:cNvPr id="705545" name="Text Box 9"/>
          <p:cNvSpPr txBox="1">
            <a:spLocks noChangeArrowheads="1"/>
          </p:cNvSpPr>
          <p:nvPr/>
        </p:nvSpPr>
        <p:spPr bwMode="auto">
          <a:xfrm>
            <a:off x="1247775" y="142875"/>
            <a:ext cx="7329488" cy="579438"/>
          </a:xfrm>
          <a:prstGeom prst="rect">
            <a:avLst/>
          </a:prstGeom>
          <a:noFill/>
          <a:ln w="9525">
            <a:noFill/>
            <a:miter lim="800000"/>
            <a:headEnd/>
            <a:tailEnd/>
          </a:ln>
          <a:effectLst/>
        </p:spPr>
        <p:txBody>
          <a:bodyPr>
            <a:spAutoFit/>
          </a:bodyPr>
          <a:lstStyle/>
          <a:p>
            <a:pPr eaLnBrk="0" hangingPunct="0">
              <a:spcBef>
                <a:spcPct val="50000"/>
              </a:spcBef>
              <a:defRPr/>
            </a:pPr>
            <a:r>
              <a:rPr lang="en-US" sz="3200">
                <a:solidFill>
                  <a:srgbClr val="EBD41E"/>
                </a:solidFill>
                <a:effectLst>
                  <a:outerShdw blurRad="38100" dist="38100" dir="2700000" algn="tl">
                    <a:srgbClr val="000000"/>
                  </a:outerShdw>
                </a:effectLst>
                <a:latin typeface="Impact" pitchFamily="34" charset="0"/>
              </a:rPr>
              <a:t>Partnership for 21st Century Skills</a:t>
            </a:r>
          </a:p>
        </p:txBody>
      </p:sp>
      <p:sp>
        <p:nvSpPr>
          <p:cNvPr id="6155" name="Text Box 10"/>
          <p:cNvSpPr txBox="1">
            <a:spLocks noChangeArrowheads="1"/>
          </p:cNvSpPr>
          <p:nvPr/>
        </p:nvSpPr>
        <p:spPr bwMode="auto">
          <a:xfrm>
            <a:off x="3668713" y="1293813"/>
            <a:ext cx="1912937" cy="641350"/>
          </a:xfrm>
          <a:prstGeom prst="rect">
            <a:avLst/>
          </a:prstGeom>
          <a:solidFill>
            <a:schemeClr val="hlink"/>
          </a:solidFill>
          <a:ln w="9525">
            <a:noFill/>
            <a:miter lim="800000"/>
            <a:headEnd/>
            <a:tailEnd/>
          </a:ln>
        </p:spPr>
        <p:txBody>
          <a:bodyPr>
            <a:spAutoFit/>
          </a:bodyPr>
          <a:lstStyle/>
          <a:p>
            <a:pPr algn="ctr" eaLnBrk="0" hangingPunct="0">
              <a:spcBef>
                <a:spcPct val="50000"/>
              </a:spcBef>
            </a:pPr>
            <a:r>
              <a:rPr lang="en-US" b="1">
                <a:solidFill>
                  <a:srgbClr val="FFFFFF"/>
                </a:solidFill>
                <a:latin typeface="Times New Roman" pitchFamily="18" charset="0"/>
              </a:rPr>
              <a:t>Learning and Innovation Skills</a:t>
            </a:r>
          </a:p>
        </p:txBody>
      </p:sp>
      <p:sp>
        <p:nvSpPr>
          <p:cNvPr id="6156" name="Text Box 11"/>
          <p:cNvSpPr txBox="1">
            <a:spLocks noChangeArrowheads="1"/>
          </p:cNvSpPr>
          <p:nvPr/>
        </p:nvSpPr>
        <p:spPr bwMode="auto">
          <a:xfrm>
            <a:off x="1709738" y="2614613"/>
            <a:ext cx="938212" cy="915987"/>
          </a:xfrm>
          <a:prstGeom prst="rect">
            <a:avLst/>
          </a:prstGeom>
          <a:solidFill>
            <a:srgbClr val="800000"/>
          </a:solidFill>
          <a:ln w="9525">
            <a:noFill/>
            <a:miter lim="800000"/>
            <a:headEnd/>
            <a:tailEnd/>
          </a:ln>
        </p:spPr>
        <p:txBody>
          <a:bodyPr>
            <a:spAutoFit/>
          </a:bodyPr>
          <a:lstStyle/>
          <a:p>
            <a:pPr eaLnBrk="0" hangingPunct="0">
              <a:spcBef>
                <a:spcPct val="50000"/>
              </a:spcBef>
            </a:pPr>
            <a:r>
              <a:rPr lang="en-US" b="1">
                <a:solidFill>
                  <a:srgbClr val="FFFFFF"/>
                </a:solidFill>
                <a:latin typeface="Times New Roman" pitchFamily="18" charset="0"/>
              </a:rPr>
              <a:t>Life &amp; Career Skills</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3"/>
          <p:cNvSpPr>
            <a:spLocks noGrp="1"/>
          </p:cNvSpPr>
          <p:nvPr>
            <p:ph type="ctrTitle"/>
          </p:nvPr>
        </p:nvSpPr>
        <p:spPr/>
        <p:txBody>
          <a:bodyPr/>
          <a:lstStyle/>
          <a:p>
            <a:pPr eaLnBrk="1" hangingPunct="1"/>
            <a:r>
              <a:rPr lang="en-US" smtClean="0"/>
              <a:t>Professional Development</a:t>
            </a:r>
          </a:p>
        </p:txBody>
      </p:sp>
      <p:sp>
        <p:nvSpPr>
          <p:cNvPr id="25603" name="Subtitle 4"/>
          <p:cNvSpPr>
            <a:spLocks noGrp="1"/>
          </p:cNvSpPr>
          <p:nvPr>
            <p:ph type="subTitle" idx="1"/>
          </p:nvPr>
        </p:nvSpPr>
        <p:spPr/>
        <p:txBody>
          <a:bodyPr/>
          <a:lstStyle/>
          <a:p>
            <a:pPr eaLnBrk="1" hangingPunct="1"/>
            <a:endParaRPr lang="en-US"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r>
              <a:rPr lang="en-US" smtClean="0"/>
              <a:t>Introductions</a:t>
            </a:r>
          </a:p>
        </p:txBody>
      </p:sp>
      <p:sp>
        <p:nvSpPr>
          <p:cNvPr id="5123" name="Content Placeholder 2"/>
          <p:cNvSpPr>
            <a:spLocks noGrp="1"/>
          </p:cNvSpPr>
          <p:nvPr>
            <p:ph idx="1"/>
          </p:nvPr>
        </p:nvSpPr>
        <p:spPr/>
        <p:txBody>
          <a:bodyPr/>
          <a:lstStyle/>
          <a:p>
            <a:pPr eaLnBrk="1" hangingPunct="1">
              <a:buFont typeface="Arial" charset="0"/>
              <a:buNone/>
            </a:pPr>
            <a:r>
              <a:rPr lang="en-US" smtClean="0"/>
              <a:t>Tell us…</a:t>
            </a:r>
          </a:p>
          <a:p>
            <a:pPr lvl="1" eaLnBrk="1" hangingPunct="1"/>
            <a:r>
              <a:rPr lang="en-US" smtClean="0"/>
              <a:t>Who you are</a:t>
            </a:r>
          </a:p>
          <a:p>
            <a:pPr lvl="1" eaLnBrk="1" hangingPunct="1"/>
            <a:r>
              <a:rPr lang="en-US" smtClean="0"/>
              <a:t>Where you are from </a:t>
            </a:r>
          </a:p>
          <a:p>
            <a:pPr lvl="1" eaLnBrk="1" hangingPunct="1"/>
            <a:r>
              <a:rPr lang="en-US" smtClean="0"/>
              <a:t>What your job is</a:t>
            </a:r>
          </a:p>
          <a:p>
            <a:pPr lvl="1" eaLnBrk="1" hangingPunct="1"/>
            <a:r>
              <a:rPr lang="en-US" smtClean="0"/>
              <a:t>One word that comes to mind when you think of your Curriculum Adoption Cycle</a:t>
            </a:r>
          </a:p>
          <a:p>
            <a:pPr lvl="1" eaLnBrk="1" hangingPunct="1"/>
            <a:r>
              <a:rPr lang="en-US" smtClean="0"/>
              <a:t>One word that comes to mind when you think of Professional Development in your district</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eaLnBrk="1" hangingPunct="1"/>
            <a:r>
              <a:rPr lang="en-US" b="1" smtClean="0"/>
              <a:t>Principles of Effective Professional Development</a:t>
            </a:r>
            <a:endParaRPr lang="en-US" smtClean="0"/>
          </a:p>
        </p:txBody>
      </p:sp>
      <p:sp>
        <p:nvSpPr>
          <p:cNvPr id="26627" name="Content Placeholder 2"/>
          <p:cNvSpPr>
            <a:spLocks noGrp="1"/>
          </p:cNvSpPr>
          <p:nvPr>
            <p:ph idx="1"/>
          </p:nvPr>
        </p:nvSpPr>
        <p:spPr>
          <a:xfrm>
            <a:off x="0" y="1630363"/>
            <a:ext cx="8991600" cy="4999037"/>
          </a:xfrm>
        </p:spPr>
        <p:txBody>
          <a:bodyPr/>
          <a:lstStyle/>
          <a:p>
            <a:pPr eaLnBrk="1" hangingPunct="1"/>
            <a:r>
              <a:rPr lang="en-US" sz="2000" b="1" smtClean="0"/>
              <a:t>Vision of Teaching and Learning:</a:t>
            </a:r>
            <a:r>
              <a:rPr lang="en-US" sz="2000" smtClean="0"/>
              <a:t> The professional development is based on effective learning and teaching models that emphasize in-depth understanding, equity, and quality teaching strategies. </a:t>
            </a:r>
          </a:p>
          <a:p>
            <a:pPr eaLnBrk="1" hangingPunct="1"/>
            <a:r>
              <a:rPr lang="en-US" sz="2000" b="1" smtClean="0"/>
              <a:t>Mirrors Classroom Practice</a:t>
            </a:r>
            <a:r>
              <a:rPr lang="en-US" sz="2000" smtClean="0"/>
              <a:t>: The professional development models strategies teachers will use with their students. </a:t>
            </a:r>
          </a:p>
          <a:p>
            <a:pPr eaLnBrk="1" hangingPunct="1"/>
            <a:r>
              <a:rPr lang="en-US" sz="2000" b="1" smtClean="0"/>
              <a:t>Enhances Knowledge and Skills:</a:t>
            </a:r>
            <a:r>
              <a:rPr lang="en-US" sz="2000" smtClean="0"/>
              <a:t> Program increases understanding of content and/or content-specific pedagogical knowledge. </a:t>
            </a:r>
          </a:p>
          <a:p>
            <a:pPr eaLnBrk="1" hangingPunct="1"/>
            <a:r>
              <a:rPr lang="en-US" sz="2000" b="1" smtClean="0"/>
              <a:t>Develops Learning Community:</a:t>
            </a:r>
            <a:r>
              <a:rPr lang="en-US" sz="2000" smtClean="0"/>
              <a:t> Teachers learn and share together. </a:t>
            </a:r>
          </a:p>
          <a:p>
            <a:pPr eaLnBrk="1" hangingPunct="1"/>
            <a:r>
              <a:rPr lang="en-US" sz="2000" b="1" smtClean="0"/>
              <a:t>Builds Teacher Leadership: </a:t>
            </a:r>
            <a:r>
              <a:rPr lang="en-US" sz="2000" smtClean="0"/>
              <a:t>Teachers learn to support other teachers to enhance science and mathematics teaching</a:t>
            </a:r>
          </a:p>
          <a:p>
            <a:pPr eaLnBrk="1" hangingPunct="1"/>
            <a:r>
              <a:rPr lang="en-US" sz="2000" b="1" smtClean="0"/>
              <a:t>Links to the System: </a:t>
            </a:r>
            <a:r>
              <a:rPr lang="en-US" sz="2000" smtClean="0"/>
              <a:t>Professional development is aligned with other school or district initiatives and practices and has administrative support. </a:t>
            </a:r>
          </a:p>
          <a:p>
            <a:pPr eaLnBrk="1" hangingPunct="1"/>
            <a:r>
              <a:rPr lang="en-US" sz="2000" b="1" smtClean="0"/>
              <a:t>Continuous Assessment: </a:t>
            </a:r>
            <a:r>
              <a:rPr lang="en-US" sz="2000" smtClean="0"/>
              <a:t>Program assesses its impact on teacher learning and makes needed improvements. </a:t>
            </a:r>
          </a:p>
          <a:p>
            <a:pPr eaLnBrk="1" hangingPunct="1"/>
            <a:endParaRPr lang="en-US" sz="200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2"/>
          <p:cNvGraphicFramePr>
            <a:graphicFrameLocks noChangeAspect="1"/>
          </p:cNvGraphicFramePr>
          <p:nvPr/>
        </p:nvGraphicFramePr>
        <p:xfrm>
          <a:off x="-685800" y="-533400"/>
          <a:ext cx="10363200" cy="8001000"/>
        </p:xfrm>
        <a:graphic>
          <a:graphicData uri="http://schemas.openxmlformats.org/presentationml/2006/ole">
            <p:oleObj spid="_x0000_s1026" name="Acrobat Document" r:id="rId3" imgW="5830114" imgH="7542857" progId="AcroExch.Document.7">
              <p:embed/>
            </p:oleObj>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p:cNvPicPr>
            <a:picLocks noChangeAspect="1" noChangeArrowheads="1"/>
          </p:cNvPicPr>
          <p:nvPr/>
        </p:nvPicPr>
        <p:blipFill>
          <a:blip r:embed="rId2"/>
          <a:srcRect/>
          <a:stretch>
            <a:fillRect/>
          </a:stretch>
        </p:blipFill>
        <p:spPr bwMode="auto">
          <a:xfrm>
            <a:off x="0" y="3048000"/>
            <a:ext cx="8915400" cy="1219200"/>
          </a:xfrm>
          <a:prstGeom prst="rect">
            <a:avLst/>
          </a:prstGeom>
          <a:noFill/>
          <a:ln w="9525">
            <a:noFill/>
            <a:miter lim="800000"/>
            <a:headEnd/>
            <a:tailEnd/>
          </a:ln>
        </p:spPr>
      </p:pic>
      <p:sp>
        <p:nvSpPr>
          <p:cNvPr id="29699" name="TextBox 4"/>
          <p:cNvSpPr txBox="1">
            <a:spLocks noChangeArrowheads="1"/>
          </p:cNvSpPr>
          <p:nvPr/>
        </p:nvSpPr>
        <p:spPr bwMode="auto">
          <a:xfrm>
            <a:off x="762000" y="533400"/>
            <a:ext cx="7086600" cy="708025"/>
          </a:xfrm>
          <a:prstGeom prst="rect">
            <a:avLst/>
          </a:prstGeom>
          <a:noFill/>
          <a:ln w="9525">
            <a:noFill/>
            <a:miter lim="800000"/>
            <a:headEnd/>
            <a:tailEnd/>
          </a:ln>
        </p:spPr>
        <p:txBody>
          <a:bodyPr>
            <a:spAutoFit/>
          </a:bodyPr>
          <a:lstStyle/>
          <a:p>
            <a:pPr algn="ctr"/>
            <a:r>
              <a:rPr lang="en-US" sz="4000" b="1">
                <a:latin typeface="Comic Sans MS" pitchFamily="66" charset="0"/>
              </a:rPr>
              <a:t>Typical cycle</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1295400" y="3048000"/>
            <a:ext cx="2209800" cy="17526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1600200" y="3657600"/>
            <a:ext cx="1524000" cy="707886"/>
          </a:xfrm>
          <a:prstGeom prst="rect">
            <a:avLst/>
          </a:prstGeom>
          <a:noFill/>
        </p:spPr>
        <p:txBody>
          <a:bodyPr wrap="square" rtlCol="0">
            <a:spAutoFit/>
          </a:bodyPr>
          <a:lstStyle/>
          <a:p>
            <a:pPr algn="ctr"/>
            <a:r>
              <a:rPr lang="en-US" sz="2000" dirty="0" smtClean="0"/>
              <a:t>Curriculum alignment</a:t>
            </a:r>
            <a:endParaRPr lang="en-US" sz="2000" dirty="0"/>
          </a:p>
        </p:txBody>
      </p:sp>
      <p:sp>
        <p:nvSpPr>
          <p:cNvPr id="6" name="Oval 5"/>
          <p:cNvSpPr/>
          <p:nvPr/>
        </p:nvSpPr>
        <p:spPr>
          <a:xfrm>
            <a:off x="5638800" y="3048000"/>
            <a:ext cx="2057400" cy="18288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5867400" y="3657600"/>
            <a:ext cx="1524000" cy="707886"/>
          </a:xfrm>
          <a:prstGeom prst="rect">
            <a:avLst/>
          </a:prstGeom>
          <a:noFill/>
        </p:spPr>
        <p:txBody>
          <a:bodyPr wrap="square" rtlCol="0">
            <a:spAutoFit/>
          </a:bodyPr>
          <a:lstStyle/>
          <a:p>
            <a:pPr algn="ctr"/>
            <a:r>
              <a:rPr lang="en-US" sz="2000" dirty="0" smtClean="0"/>
              <a:t>Curriculum adoption</a:t>
            </a:r>
            <a:endParaRPr lang="en-US" sz="2000" dirty="0"/>
          </a:p>
        </p:txBody>
      </p:sp>
      <p:sp>
        <p:nvSpPr>
          <p:cNvPr id="8" name="Oval 7"/>
          <p:cNvSpPr/>
          <p:nvPr/>
        </p:nvSpPr>
        <p:spPr>
          <a:xfrm>
            <a:off x="7086600" y="1295400"/>
            <a:ext cx="1524000" cy="1295400"/>
          </a:xfrm>
          <a:prstGeom prst="ellips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7010400" y="1600200"/>
            <a:ext cx="1600200" cy="646331"/>
          </a:xfrm>
          <a:prstGeom prst="rect">
            <a:avLst/>
          </a:prstGeom>
          <a:noFill/>
        </p:spPr>
        <p:txBody>
          <a:bodyPr wrap="square" rtlCol="0">
            <a:spAutoFit/>
          </a:bodyPr>
          <a:lstStyle/>
          <a:p>
            <a:pPr algn="ctr"/>
            <a:r>
              <a:rPr lang="en-US" dirty="0" smtClean="0"/>
              <a:t>Professional Development</a:t>
            </a:r>
            <a:endParaRPr lang="en-US" dirty="0"/>
          </a:p>
        </p:txBody>
      </p:sp>
      <p:sp>
        <p:nvSpPr>
          <p:cNvPr id="10" name="Left-Right Arrow 9"/>
          <p:cNvSpPr/>
          <p:nvPr/>
        </p:nvSpPr>
        <p:spPr>
          <a:xfrm>
            <a:off x="3733800" y="3810000"/>
            <a:ext cx="1752600" cy="38100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990600" y="5334000"/>
            <a:ext cx="1524000" cy="1295400"/>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914400" y="5638800"/>
            <a:ext cx="1600200" cy="646331"/>
          </a:xfrm>
          <a:prstGeom prst="rect">
            <a:avLst/>
          </a:prstGeom>
          <a:noFill/>
        </p:spPr>
        <p:txBody>
          <a:bodyPr wrap="square" rtlCol="0">
            <a:spAutoFit/>
          </a:bodyPr>
          <a:lstStyle/>
          <a:p>
            <a:pPr algn="ctr"/>
            <a:r>
              <a:rPr lang="en-US" dirty="0" smtClean="0"/>
              <a:t>Professional Development</a:t>
            </a:r>
            <a:endParaRPr lang="en-US" dirty="0"/>
          </a:p>
        </p:txBody>
      </p:sp>
      <p:sp>
        <p:nvSpPr>
          <p:cNvPr id="13" name="Oval 12"/>
          <p:cNvSpPr/>
          <p:nvPr/>
        </p:nvSpPr>
        <p:spPr>
          <a:xfrm>
            <a:off x="6477000" y="5334000"/>
            <a:ext cx="1524000" cy="1295400"/>
          </a:xfrm>
          <a:prstGeom prst="ellipse">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6400800" y="5638800"/>
            <a:ext cx="1600200" cy="646331"/>
          </a:xfrm>
          <a:prstGeom prst="rect">
            <a:avLst/>
          </a:prstGeom>
          <a:noFill/>
        </p:spPr>
        <p:txBody>
          <a:bodyPr wrap="square" rtlCol="0">
            <a:spAutoFit/>
          </a:bodyPr>
          <a:lstStyle/>
          <a:p>
            <a:pPr algn="ctr"/>
            <a:r>
              <a:rPr lang="en-US" dirty="0" smtClean="0"/>
              <a:t>Professional Development</a:t>
            </a:r>
            <a:endParaRPr lang="en-US" dirty="0"/>
          </a:p>
        </p:txBody>
      </p:sp>
      <p:sp>
        <p:nvSpPr>
          <p:cNvPr id="15" name="Oval 14"/>
          <p:cNvSpPr/>
          <p:nvPr/>
        </p:nvSpPr>
        <p:spPr>
          <a:xfrm>
            <a:off x="76200" y="1143000"/>
            <a:ext cx="1524000" cy="1295400"/>
          </a:xfrm>
          <a:prstGeom prst="ellipse">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0" y="1447800"/>
            <a:ext cx="1600200" cy="646331"/>
          </a:xfrm>
          <a:prstGeom prst="rect">
            <a:avLst/>
          </a:prstGeom>
          <a:noFill/>
        </p:spPr>
        <p:txBody>
          <a:bodyPr wrap="square" rtlCol="0">
            <a:spAutoFit/>
          </a:bodyPr>
          <a:lstStyle/>
          <a:p>
            <a:pPr algn="ctr"/>
            <a:r>
              <a:rPr lang="en-US" dirty="0" smtClean="0"/>
              <a:t>Professional Development</a:t>
            </a:r>
            <a:endParaRPr lang="en-US" dirty="0"/>
          </a:p>
        </p:txBody>
      </p:sp>
      <p:sp>
        <p:nvSpPr>
          <p:cNvPr id="18" name="Title 3"/>
          <p:cNvSpPr txBox="1">
            <a:spLocks/>
          </p:cNvSpPr>
          <p:nvPr/>
        </p:nvSpPr>
        <p:spPr bwMode="auto">
          <a:xfrm>
            <a:off x="609600" y="2362200"/>
            <a:ext cx="7772400" cy="14700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5400" b="1" i="0" u="none" strike="noStrike" kern="1200" cap="none" spc="0" normalizeH="0" baseline="0" noProof="0" smtClean="0">
                <a:ln>
                  <a:noFill/>
                </a:ln>
                <a:solidFill>
                  <a:schemeClr val="tx1"/>
                </a:solidFill>
                <a:effectLst/>
                <a:uLnTx/>
                <a:uFillTx/>
                <a:latin typeface="Comic Sans MS" pitchFamily="66" charset="0"/>
                <a:ea typeface="+mj-ea"/>
                <a:cs typeface="+mj-cs"/>
              </a:rPr>
              <a:t>Where do they meet?</a:t>
            </a:r>
            <a:endParaRPr kumimoji="0" lang="en-US" sz="5400" b="1" i="0" u="none" strike="noStrike" kern="1200" cap="none" spc="0" normalizeH="0" baseline="0" noProof="0" dirty="0" smtClean="0">
              <a:ln>
                <a:noFill/>
              </a:ln>
              <a:solidFill>
                <a:schemeClr val="tx1"/>
              </a:solidFill>
              <a:effectLst/>
              <a:uLnTx/>
              <a:uFillTx/>
              <a:latin typeface="Comic Sans MS" pitchFamily="66" charset="0"/>
              <a:ea typeface="+mj-ea"/>
              <a:cs typeface="+mj-cs"/>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descr="http://www.wested.org/tal/Graphics/Frameworks/Design_Framework.jpg"/>
          <p:cNvPicPr>
            <a:picLocks noChangeAspect="1" noChangeArrowheads="1"/>
          </p:cNvPicPr>
          <p:nvPr/>
        </p:nvPicPr>
        <p:blipFill>
          <a:blip r:embed="rId3"/>
          <a:srcRect/>
          <a:stretch>
            <a:fillRect/>
          </a:stretch>
        </p:blipFill>
        <p:spPr bwMode="auto">
          <a:xfrm>
            <a:off x="0" y="0"/>
            <a:ext cx="9144000" cy="69008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5" descr="http://www.wested.org/tal/Graphics/Frameworks/Knowledge_Beliefs.jpg"/>
          <p:cNvPicPr>
            <a:picLocks noChangeAspect="1" noChangeArrowheads="1"/>
          </p:cNvPicPr>
          <p:nvPr/>
        </p:nvPicPr>
        <p:blipFill>
          <a:blip r:embed="rId3"/>
          <a:srcRect/>
          <a:stretch>
            <a:fillRect/>
          </a:stretch>
        </p:blipFill>
        <p:spPr bwMode="auto">
          <a:xfrm>
            <a:off x="0" y="0"/>
            <a:ext cx="9144000" cy="63801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What are your knowledge and beliefs?</a:t>
            </a:r>
            <a:endParaRPr lang="en-US" dirty="0"/>
          </a:p>
        </p:txBody>
      </p:sp>
      <p:sp>
        <p:nvSpPr>
          <p:cNvPr id="5" name="Subtitle 4"/>
          <p:cNvSpPr>
            <a:spLocks noGrp="1"/>
          </p:cNvSpPr>
          <p:nvPr>
            <p:ph type="subTitle" idx="1"/>
          </p:nvPr>
        </p:nvSpPr>
        <p:spPr>
          <a:xfrm>
            <a:off x="1371600" y="4267200"/>
            <a:ext cx="6781800" cy="1752600"/>
          </a:xfrm>
        </p:spPr>
        <p:txBody>
          <a:bodyPr/>
          <a:lstStyle/>
          <a:p>
            <a:pPr algn="l">
              <a:buFont typeface="Arial" pitchFamily="34" charset="0"/>
              <a:buChar char="•"/>
            </a:pPr>
            <a:r>
              <a:rPr lang="en-US" sz="2800" i="1" dirty="0" smtClean="0"/>
              <a:t>About curriculum materials adoption?</a:t>
            </a:r>
          </a:p>
          <a:p>
            <a:pPr algn="l">
              <a:buFont typeface="Arial" pitchFamily="34" charset="0"/>
              <a:buChar char="•"/>
            </a:pPr>
            <a:r>
              <a:rPr lang="en-US" sz="2800" i="1" dirty="0" smtClean="0"/>
              <a:t>About Professional Development?</a:t>
            </a:r>
            <a:endParaRPr lang="en-US" sz="2800" i="1"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Content Placeholder 3" descr="Critical_Issues.jpg"/>
          <p:cNvPicPr>
            <a:picLocks noGrp="1" noChangeAspect="1"/>
          </p:cNvPicPr>
          <p:nvPr>
            <p:ph idx="1"/>
          </p:nvPr>
        </p:nvPicPr>
        <p:blipFill>
          <a:blip r:embed="rId3"/>
          <a:srcRect/>
          <a:stretch>
            <a:fillRect/>
          </a:stretch>
        </p:blipFill>
        <p:spPr>
          <a:xfrm>
            <a:off x="0" y="304800"/>
            <a:ext cx="9144000" cy="6248400"/>
          </a:xfr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What are the critical issues you face?</a:t>
            </a:r>
            <a:endParaRPr lang="en-US" dirty="0"/>
          </a:p>
        </p:txBody>
      </p:sp>
      <p:sp>
        <p:nvSpPr>
          <p:cNvPr id="5" name="Subtitle 4"/>
          <p:cNvSpPr>
            <a:spLocks noGrp="1"/>
          </p:cNvSpPr>
          <p:nvPr>
            <p:ph type="subTitle" idx="1"/>
          </p:nvPr>
        </p:nvSpPr>
        <p:spPr>
          <a:xfrm>
            <a:off x="1371600" y="4267200"/>
            <a:ext cx="6781800" cy="1752600"/>
          </a:xfrm>
        </p:spPr>
        <p:txBody>
          <a:bodyPr/>
          <a:lstStyle/>
          <a:p>
            <a:pPr algn="l">
              <a:buFont typeface="Arial" pitchFamily="34" charset="0"/>
              <a:buChar char="•"/>
            </a:pPr>
            <a:r>
              <a:rPr lang="en-US" sz="2800" i="1" dirty="0" smtClean="0"/>
              <a:t>Around curriculum materials adoption?</a:t>
            </a:r>
          </a:p>
          <a:p>
            <a:pPr algn="l">
              <a:buFont typeface="Arial" pitchFamily="34" charset="0"/>
              <a:buChar char="•"/>
            </a:pPr>
            <a:r>
              <a:rPr lang="en-US" sz="2800" i="1" dirty="0" smtClean="0"/>
              <a:t>Around Professional Development?</a:t>
            </a:r>
            <a:endParaRPr lang="en-US" sz="2800" i="1"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5" descr="http://www.wested.org/tal/Graphics/Frameworks/context.jpg"/>
          <p:cNvPicPr>
            <a:picLocks noChangeAspect="1" noChangeArrowheads="1"/>
          </p:cNvPicPr>
          <p:nvPr/>
        </p:nvPicPr>
        <p:blipFill>
          <a:blip r:embed="rId3"/>
          <a:srcRect/>
          <a:stretch>
            <a:fillRect/>
          </a:stretch>
        </p:blipFill>
        <p:spPr bwMode="auto">
          <a:xfrm>
            <a:off x="0" y="228600"/>
            <a:ext cx="9144000" cy="6464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Why are you here? </a:t>
            </a:r>
            <a:endParaRPr lang="en-US" dirty="0"/>
          </a:p>
        </p:txBody>
      </p:sp>
      <p:sp>
        <p:nvSpPr>
          <p:cNvPr id="6" name="Subtitle 5"/>
          <p:cNvSpPr>
            <a:spLocks noGrp="1"/>
          </p:cNvSpPr>
          <p:nvPr>
            <p:ph type="subTitle" idx="1"/>
          </p:nvPr>
        </p:nvSpPr>
        <p:spPr/>
        <p:txBody>
          <a:bodyPr/>
          <a:lstStyle/>
          <a:p>
            <a:r>
              <a:rPr lang="en-US" dirty="0" smtClean="0"/>
              <a:t>Expectations</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What is your context?</a:t>
            </a:r>
            <a:endParaRPr lang="en-US" dirty="0"/>
          </a:p>
        </p:txBody>
      </p:sp>
      <p:sp>
        <p:nvSpPr>
          <p:cNvPr id="6" name="Subtitle 5"/>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US" dirty="0" smtClean="0">
                <a:solidFill>
                  <a:srgbClr val="FFFF00"/>
                </a:solidFill>
                <a:latin typeface="+mj-lt"/>
              </a:rPr>
              <a:t>Strategies </a:t>
            </a:r>
            <a:endParaRPr lang="en-US" dirty="0">
              <a:solidFill>
                <a:srgbClr val="FFFF00"/>
              </a:solidFill>
            </a:endParaRPr>
          </a:p>
        </p:txBody>
      </p:sp>
      <p:graphicFrame>
        <p:nvGraphicFramePr>
          <p:cNvPr id="4" name="Table 3"/>
          <p:cNvGraphicFramePr>
            <a:graphicFrameLocks noGrp="1"/>
          </p:cNvGraphicFramePr>
          <p:nvPr/>
        </p:nvGraphicFramePr>
        <p:xfrm>
          <a:off x="0" y="0"/>
          <a:ext cx="9525001" cy="6703737"/>
        </p:xfrm>
        <a:graphic>
          <a:graphicData uri="http://schemas.openxmlformats.org/drawingml/2006/table">
            <a:tbl>
              <a:tblPr/>
              <a:tblGrid>
                <a:gridCol w="1496658"/>
                <a:gridCol w="1339114"/>
                <a:gridCol w="2126828"/>
                <a:gridCol w="2091580"/>
                <a:gridCol w="2470821"/>
              </a:tblGrid>
              <a:tr h="604041">
                <a:tc gridSpan="5">
                  <a:txBody>
                    <a:bodyPr/>
                    <a:lstStyle/>
                    <a:p>
                      <a:pPr algn="ctr"/>
                      <a:r>
                        <a:rPr lang="en-US" sz="2800" b="1" dirty="0"/>
                        <a:t>STRATEGIES FOR PROFESSIONAL DEVELOPMENT</a:t>
                      </a:r>
                      <a:endParaRPr lang="en-US" sz="2800" dirty="0"/>
                    </a:p>
                  </a:txBody>
                  <a:tcPr marL="51443" marR="51443" marT="25722" marB="25722" anchor="ctr">
                    <a:lnL>
                      <a:noFill/>
                    </a:lnL>
                    <a:lnR>
                      <a:noFill/>
                    </a:lnR>
                    <a:lnT>
                      <a:noFill/>
                    </a:lnT>
                    <a:lnB>
                      <a:noFill/>
                    </a:lnB>
                    <a:solidFill>
                      <a:srgbClr val="00999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836687">
                <a:tc>
                  <a:txBody>
                    <a:bodyPr/>
                    <a:lstStyle/>
                    <a:p>
                      <a:pPr algn="ctr"/>
                      <a:r>
                        <a:rPr lang="en-US" sz="2000" b="1" dirty="0">
                          <a:hlinkClick r:id="rId3" action="ppaction://hlinkfile"/>
                        </a:rPr>
                        <a:t>Immersion </a:t>
                      </a:r>
                      <a:endParaRPr lang="en-US" sz="2000" dirty="0"/>
                    </a:p>
                  </a:txBody>
                  <a:tcPr marL="51443" marR="51443" marT="25722" marB="25722" anchor="ctr">
                    <a:lnL>
                      <a:noFill/>
                    </a:lnL>
                    <a:lnR>
                      <a:noFill/>
                    </a:lnR>
                    <a:lnT>
                      <a:noFill/>
                    </a:lnT>
                    <a:lnB>
                      <a:noFill/>
                    </a:lnB>
                    <a:solidFill>
                      <a:srgbClr val="FFFFFF"/>
                    </a:solidFill>
                  </a:tcPr>
                </a:tc>
                <a:tc>
                  <a:txBody>
                    <a:bodyPr/>
                    <a:lstStyle/>
                    <a:p>
                      <a:pPr algn="ctr"/>
                      <a:r>
                        <a:rPr lang="en-US" sz="2000" b="1" dirty="0">
                          <a:hlinkClick r:id="rId4" action="ppaction://hlinkfile"/>
                        </a:rPr>
                        <a:t>Curriculum</a:t>
                      </a:r>
                      <a:endParaRPr lang="en-US" sz="2000" dirty="0"/>
                    </a:p>
                  </a:txBody>
                  <a:tcPr marL="51443" marR="51443" marT="25722" marB="25722" anchor="ctr">
                    <a:lnL>
                      <a:noFill/>
                    </a:lnL>
                    <a:lnR>
                      <a:noFill/>
                    </a:lnR>
                    <a:lnT>
                      <a:noFill/>
                    </a:lnT>
                    <a:lnB>
                      <a:noFill/>
                    </a:lnB>
                    <a:solidFill>
                      <a:srgbClr val="FFFFFF"/>
                    </a:solidFill>
                  </a:tcPr>
                </a:tc>
                <a:tc>
                  <a:txBody>
                    <a:bodyPr/>
                    <a:lstStyle/>
                    <a:p>
                      <a:pPr algn="ctr"/>
                      <a:r>
                        <a:rPr lang="en-US" sz="2000" b="1" dirty="0">
                          <a:hlinkClick r:id="rId5" action="ppaction://hlinkfile"/>
                        </a:rPr>
                        <a:t>Examining Practice</a:t>
                      </a:r>
                      <a:r>
                        <a:rPr lang="en-US" sz="2000" b="1" dirty="0"/>
                        <a:t> </a:t>
                      </a:r>
                      <a:endParaRPr lang="en-US" sz="2000" dirty="0"/>
                    </a:p>
                  </a:txBody>
                  <a:tcPr marL="51443" marR="51443" marT="25722" marB="25722" anchor="ctr">
                    <a:lnL>
                      <a:noFill/>
                    </a:lnL>
                    <a:lnR>
                      <a:noFill/>
                    </a:lnR>
                    <a:lnT>
                      <a:noFill/>
                    </a:lnT>
                    <a:lnB>
                      <a:noFill/>
                    </a:lnB>
                    <a:solidFill>
                      <a:srgbClr val="FFFFFF"/>
                    </a:solidFill>
                  </a:tcPr>
                </a:tc>
                <a:tc>
                  <a:txBody>
                    <a:bodyPr/>
                    <a:lstStyle/>
                    <a:p>
                      <a:pPr algn="ctr"/>
                      <a:r>
                        <a:rPr lang="en-US" sz="2000" b="1" dirty="0">
                          <a:hlinkClick r:id="rId6" action="ppaction://hlinkfile"/>
                        </a:rPr>
                        <a:t>Collaborative Work </a:t>
                      </a:r>
                      <a:endParaRPr lang="en-US" sz="2000" dirty="0"/>
                    </a:p>
                  </a:txBody>
                  <a:tcPr marL="51443" marR="51443" marT="25722" marB="25722" anchor="ctr">
                    <a:lnL>
                      <a:noFill/>
                    </a:lnL>
                    <a:lnR>
                      <a:noFill/>
                    </a:lnR>
                    <a:lnT>
                      <a:noFill/>
                    </a:lnT>
                    <a:lnB>
                      <a:noFill/>
                    </a:lnB>
                    <a:solidFill>
                      <a:srgbClr val="FFFFFF"/>
                    </a:solidFill>
                  </a:tcPr>
                </a:tc>
                <a:tc>
                  <a:txBody>
                    <a:bodyPr/>
                    <a:lstStyle/>
                    <a:p>
                      <a:pPr algn="ctr"/>
                      <a:r>
                        <a:rPr lang="en-US" sz="2000" b="1" dirty="0">
                          <a:hlinkClick r:id="rId7" action="ppaction://hlinkfile"/>
                        </a:rPr>
                        <a:t>Vehicles and Mechanisms</a:t>
                      </a:r>
                      <a:endParaRPr lang="en-US" sz="2000" dirty="0"/>
                    </a:p>
                  </a:txBody>
                  <a:tcPr marL="51443" marR="51443" marT="25722" marB="25722" anchor="ctr">
                    <a:lnL>
                      <a:noFill/>
                    </a:lnL>
                    <a:lnR>
                      <a:noFill/>
                    </a:lnR>
                    <a:lnT>
                      <a:noFill/>
                    </a:lnT>
                    <a:lnB>
                      <a:noFill/>
                    </a:lnB>
                    <a:solidFill>
                      <a:srgbClr val="FFFFFF"/>
                    </a:solidFill>
                  </a:tcPr>
                </a:tc>
              </a:tr>
              <a:tr h="5263009">
                <a:tc gridSpan="5">
                  <a:txBody>
                    <a:bodyPr/>
                    <a:lstStyle/>
                    <a:p>
                      <a:r>
                        <a:rPr lang="en-US" sz="2000" b="1" dirty="0"/>
                        <a:t>Key to the Purposes:</a:t>
                      </a:r>
                      <a:endParaRPr lang="en-US" sz="2000" dirty="0"/>
                    </a:p>
                    <a:p>
                      <a:r>
                        <a:rPr lang="en-US" sz="2000" b="1" dirty="0"/>
                        <a:t>A</a:t>
                      </a:r>
                      <a:r>
                        <a:rPr lang="en-US" sz="2000" dirty="0"/>
                        <a:t>.Strategies that focus on </a:t>
                      </a:r>
                      <a:r>
                        <a:rPr lang="en-US" sz="2000" b="1" dirty="0"/>
                        <a:t>developing awareness</a:t>
                      </a:r>
                      <a:r>
                        <a:rPr lang="en-US" sz="2000" dirty="0"/>
                        <a:t> are usually used during the beginning phases of a change. The strategies are designed to elicit thoughtful questioning on the part of the teachers concerning new information.</a:t>
                      </a:r>
                      <a:br>
                        <a:rPr lang="en-US" sz="2000" dirty="0"/>
                      </a:br>
                      <a:r>
                        <a:rPr lang="en-US" sz="2000" b="1" dirty="0"/>
                        <a:t>B</a:t>
                      </a:r>
                      <a:r>
                        <a:rPr lang="en-US" sz="2000" dirty="0"/>
                        <a:t>. Strategies that focus on </a:t>
                      </a:r>
                      <a:r>
                        <a:rPr lang="en-US" sz="2000" b="1" dirty="0"/>
                        <a:t>building knowledge</a:t>
                      </a:r>
                      <a:r>
                        <a:rPr lang="en-US" sz="2000" dirty="0"/>
                        <a:t> provide opportunities for teachers to deepen their understanding of mathematics content and teaching practices.</a:t>
                      </a:r>
                      <a:br>
                        <a:rPr lang="en-US" sz="2000" dirty="0"/>
                      </a:br>
                      <a:r>
                        <a:rPr lang="en-US" sz="2000" b="1" dirty="0"/>
                        <a:t>C.</a:t>
                      </a:r>
                      <a:r>
                        <a:rPr lang="en-US" sz="2000" dirty="0"/>
                        <a:t> Strategies that help teachers </a:t>
                      </a:r>
                      <a:r>
                        <a:rPr lang="en-US" sz="2000" b="1" dirty="0"/>
                        <a:t>translate new knowledge</a:t>
                      </a:r>
                      <a:r>
                        <a:rPr lang="en-US" sz="2000" dirty="0"/>
                        <a:t> into practice engage teachers in drawing on their knowledge base to plan instruction and improve their teaching.</a:t>
                      </a:r>
                      <a:br>
                        <a:rPr lang="en-US" sz="2000" dirty="0"/>
                      </a:br>
                      <a:r>
                        <a:rPr lang="en-US" sz="2000" b="1" dirty="0"/>
                        <a:t>D.</a:t>
                      </a:r>
                      <a:r>
                        <a:rPr lang="en-US" sz="2000" dirty="0"/>
                        <a:t> Strategies that focus on </a:t>
                      </a:r>
                      <a:r>
                        <a:rPr lang="en-US" sz="2000" b="1" dirty="0"/>
                        <a:t>practicing teaching</a:t>
                      </a:r>
                      <a:r>
                        <a:rPr lang="en-US" sz="2000" dirty="0"/>
                        <a:t> help teachers learn through the process of using a new approach with their students. As teachers practice new moves in their classrooms, they deepen their understanding.</a:t>
                      </a:r>
                      <a:br>
                        <a:rPr lang="en-US" sz="2000" dirty="0"/>
                      </a:br>
                      <a:r>
                        <a:rPr lang="en-US" sz="2000" b="1" dirty="0"/>
                        <a:t>E.</a:t>
                      </a:r>
                      <a:r>
                        <a:rPr lang="en-US" sz="2000" dirty="0"/>
                        <a:t> Strategies that provide opportunities to </a:t>
                      </a:r>
                      <a:r>
                        <a:rPr lang="en-US" sz="2000" b="1" dirty="0"/>
                        <a:t>reflect </a:t>
                      </a:r>
                      <a:r>
                        <a:rPr lang="en-US" sz="2000" dirty="0"/>
                        <a:t>deeply on teaching and learning engage teachers in assessing the impact of the changes on their students and thinking about ways to improve. These strategies also encourage teachers to reflect on others' practice, adapting ideas for their own use.</a:t>
                      </a:r>
                    </a:p>
                  </a:txBody>
                  <a:tcPr marL="51443" marR="51443" marT="25722" marB="25722" anchor="ctr">
                    <a:lnL>
                      <a:noFill/>
                    </a:lnL>
                    <a:lnR>
                      <a:noFill/>
                    </a:lnR>
                    <a:lnT>
                      <a:noFill/>
                    </a:lnT>
                    <a:lnB>
                      <a:noFill/>
                    </a:lnB>
                    <a:solidFill>
                      <a:srgbClr val="00999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457200" y="0"/>
            <a:ext cx="8229600" cy="1143000"/>
          </a:xfrm>
        </p:spPr>
        <p:txBody>
          <a:bodyPr/>
          <a:lstStyle/>
          <a:p>
            <a:pPr eaLnBrk="1" hangingPunct="1"/>
            <a:r>
              <a:rPr lang="en-US" dirty="0" smtClean="0"/>
              <a:t>Immersion</a:t>
            </a:r>
          </a:p>
        </p:txBody>
      </p:sp>
      <p:sp>
        <p:nvSpPr>
          <p:cNvPr id="40963" name="Content Placeholder 2"/>
          <p:cNvSpPr>
            <a:spLocks noGrp="1"/>
          </p:cNvSpPr>
          <p:nvPr>
            <p:ph idx="1"/>
          </p:nvPr>
        </p:nvSpPr>
        <p:spPr>
          <a:xfrm>
            <a:off x="457200" y="1066800"/>
            <a:ext cx="8305800" cy="4784725"/>
          </a:xfrm>
        </p:spPr>
        <p:txBody>
          <a:bodyPr/>
          <a:lstStyle/>
          <a:p>
            <a:pPr eaLnBrk="1" hangingPunct="1"/>
            <a:r>
              <a:rPr lang="en-US" dirty="0" smtClean="0"/>
              <a:t>Immersion into Inquiry and Problem Solving:</a:t>
            </a:r>
          </a:p>
          <a:p>
            <a:pPr lvl="1" eaLnBrk="1" hangingPunct="1"/>
            <a:r>
              <a:rPr lang="en-US" dirty="0" smtClean="0"/>
              <a:t>Engaging in the kinds of learning that teachers are expected to practice with their students, such as inquiry-based investigations</a:t>
            </a:r>
            <a:r>
              <a:rPr lang="en-US" dirty="0" smtClean="0"/>
              <a:t>. </a:t>
            </a:r>
            <a:r>
              <a:rPr lang="en-US" i="1" dirty="0" smtClean="0"/>
              <a:t>(A,B,E)</a:t>
            </a:r>
            <a:endParaRPr lang="en-US" i="1" dirty="0" smtClean="0"/>
          </a:p>
          <a:p>
            <a:pPr eaLnBrk="1" hangingPunct="1"/>
            <a:r>
              <a:rPr lang="en-US" dirty="0" smtClean="0"/>
              <a:t>Immersion into the World of Content:</a:t>
            </a:r>
          </a:p>
          <a:p>
            <a:pPr lvl="1" eaLnBrk="1" hangingPunct="1"/>
            <a:r>
              <a:rPr lang="en-US" dirty="0" smtClean="0"/>
              <a:t>Participating in an intensive experience in the day-to-day work of a professional, often in a laboratory, industry, or museum, with full engagement in research activities</a:t>
            </a:r>
            <a:r>
              <a:rPr lang="en-US" dirty="0" smtClean="0"/>
              <a:t>. </a:t>
            </a:r>
            <a:r>
              <a:rPr lang="en-US" i="1" dirty="0" smtClean="0"/>
              <a:t>(</a:t>
            </a:r>
            <a:r>
              <a:rPr lang="en-US" i="1" dirty="0" smtClean="0"/>
              <a:t>A,B)</a:t>
            </a:r>
            <a:r>
              <a:rPr lang="en-US" dirty="0" smtClean="0"/>
              <a:t> </a:t>
            </a:r>
            <a:endParaRPr lang="en-US" dirty="0" smtClean="0"/>
          </a:p>
          <a:p>
            <a:pPr eaLnBrk="1" hangingPunct="1"/>
            <a:endParaRPr lang="en-US" dirty="0" smtClean="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pPr eaLnBrk="1" hangingPunct="1"/>
            <a:r>
              <a:rPr lang="en-US" smtClean="0"/>
              <a:t>Curriculum</a:t>
            </a:r>
          </a:p>
        </p:txBody>
      </p:sp>
      <p:sp>
        <p:nvSpPr>
          <p:cNvPr id="41987" name="Content Placeholder 2"/>
          <p:cNvSpPr>
            <a:spLocks noGrp="1"/>
          </p:cNvSpPr>
          <p:nvPr>
            <p:ph idx="1"/>
          </p:nvPr>
        </p:nvSpPr>
        <p:spPr>
          <a:xfrm>
            <a:off x="304800" y="1295400"/>
            <a:ext cx="8839200" cy="4860925"/>
          </a:xfrm>
        </p:spPr>
        <p:txBody>
          <a:bodyPr/>
          <a:lstStyle/>
          <a:p>
            <a:pPr eaLnBrk="1" hangingPunct="1"/>
            <a:r>
              <a:rPr lang="en-US" sz="2800" dirty="0" smtClean="0"/>
              <a:t>Curriculum Implementation:</a:t>
            </a:r>
          </a:p>
          <a:p>
            <a:pPr lvl="1" eaLnBrk="1" hangingPunct="1"/>
            <a:r>
              <a:rPr lang="en-US" sz="2400" dirty="0" smtClean="0"/>
              <a:t>Learning, using, and refining use of a particular set of instructional materials in the classroom. </a:t>
            </a:r>
            <a:r>
              <a:rPr lang="en-US" sz="2400" i="1" dirty="0" smtClean="0"/>
              <a:t>(B,C,D)</a:t>
            </a:r>
            <a:endParaRPr lang="en-US" sz="2400" dirty="0" smtClean="0"/>
          </a:p>
          <a:p>
            <a:pPr eaLnBrk="1" hangingPunct="1"/>
            <a:r>
              <a:rPr lang="en-US" sz="2800" dirty="0" smtClean="0"/>
              <a:t>Curriculum Replacement Units:</a:t>
            </a:r>
          </a:p>
          <a:p>
            <a:pPr lvl="1" eaLnBrk="1" hangingPunct="1"/>
            <a:r>
              <a:rPr lang="en-US" sz="2400" dirty="0" smtClean="0"/>
              <a:t>Implementing a unit of instruction that addresses one topic in a way that illustrates effective teaching techniques. </a:t>
            </a:r>
            <a:r>
              <a:rPr lang="en-US" sz="2400" i="1" dirty="0" smtClean="0"/>
              <a:t>(B,C,D)</a:t>
            </a:r>
            <a:endParaRPr lang="en-US" sz="2400" dirty="0" smtClean="0"/>
          </a:p>
          <a:p>
            <a:pPr eaLnBrk="1" hangingPunct="1"/>
            <a:r>
              <a:rPr lang="en-US" sz="2800" dirty="0" smtClean="0"/>
              <a:t>Curriculum Development and Adaptation:</a:t>
            </a:r>
          </a:p>
          <a:p>
            <a:pPr lvl="1" eaLnBrk="1" hangingPunct="1"/>
            <a:r>
              <a:rPr lang="en-US" sz="2400" dirty="0" smtClean="0"/>
              <a:t>Creating new instructional materials and strategies or tailoring existing ones to better meet the learning needs of students. </a:t>
            </a:r>
            <a:r>
              <a:rPr lang="en-US" sz="2400" i="1" dirty="0" smtClean="0"/>
              <a:t>(B,C)</a:t>
            </a:r>
            <a:endParaRPr lang="en-US" sz="2400" dirty="0" smtClean="0"/>
          </a:p>
          <a:p>
            <a:pPr eaLnBrk="1" hangingPunct="1"/>
            <a:endParaRPr lang="en-US" sz="2800" dirty="0" smtClean="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pPr eaLnBrk="1" hangingPunct="1"/>
            <a:r>
              <a:rPr lang="en-US" smtClean="0"/>
              <a:t>Examining Practice</a:t>
            </a:r>
          </a:p>
        </p:txBody>
      </p:sp>
      <p:sp>
        <p:nvSpPr>
          <p:cNvPr id="43011" name="Content Placeholder 2"/>
          <p:cNvSpPr>
            <a:spLocks noGrp="1"/>
          </p:cNvSpPr>
          <p:nvPr>
            <p:ph idx="1"/>
          </p:nvPr>
        </p:nvSpPr>
        <p:spPr>
          <a:xfrm>
            <a:off x="381000" y="1600200"/>
            <a:ext cx="8534400" cy="4525962"/>
          </a:xfrm>
        </p:spPr>
        <p:txBody>
          <a:bodyPr/>
          <a:lstStyle/>
          <a:p>
            <a:pPr eaLnBrk="1" hangingPunct="1"/>
            <a:r>
              <a:rPr lang="en-US" sz="2400" dirty="0" smtClean="0"/>
              <a:t>Action Research:</a:t>
            </a:r>
          </a:p>
          <a:p>
            <a:pPr lvl="1" eaLnBrk="1" hangingPunct="1"/>
            <a:r>
              <a:rPr lang="en-US" sz="2000" dirty="0" smtClean="0"/>
              <a:t>Examining teachers' own teaching and their students' learning by engaging in a research project in the classroom. </a:t>
            </a:r>
            <a:r>
              <a:rPr lang="en-US" sz="2000" i="1" dirty="0" smtClean="0"/>
              <a:t>(B,E</a:t>
            </a:r>
            <a:r>
              <a:rPr lang="en-US" sz="2000" i="1" dirty="0" smtClean="0"/>
              <a:t>)</a:t>
            </a:r>
            <a:endParaRPr lang="en-US" sz="2000" dirty="0" smtClean="0"/>
          </a:p>
          <a:p>
            <a:pPr eaLnBrk="1" hangingPunct="1"/>
            <a:r>
              <a:rPr lang="en-US" sz="2400" dirty="0" smtClean="0"/>
              <a:t>Case Discussions:</a:t>
            </a:r>
          </a:p>
          <a:p>
            <a:pPr lvl="1" eaLnBrk="1" hangingPunct="1"/>
            <a:r>
              <a:rPr lang="en-US" sz="2000" dirty="0" smtClean="0"/>
              <a:t>Examining written narratives or videotapes of classroom events and discussing the problems and issues </a:t>
            </a:r>
            <a:r>
              <a:rPr lang="en-US" sz="2000" i="1" dirty="0" smtClean="0"/>
              <a:t>(A,B,E)</a:t>
            </a:r>
            <a:endParaRPr lang="en-US" sz="2000" dirty="0" smtClean="0"/>
          </a:p>
          <a:p>
            <a:pPr eaLnBrk="1" hangingPunct="1"/>
            <a:r>
              <a:rPr lang="en-US" sz="2400" dirty="0" smtClean="0"/>
              <a:t>Examining Student Work and Thinking, and Scoring Assessments:</a:t>
            </a:r>
          </a:p>
          <a:p>
            <a:pPr lvl="1" eaLnBrk="1" hangingPunct="1"/>
            <a:r>
              <a:rPr lang="en-US" sz="2000" dirty="0" smtClean="0"/>
              <a:t>Carefully examining students' work to understand their thinking so that appropriate instructional strategies and materials can be identified. </a:t>
            </a:r>
            <a:r>
              <a:rPr lang="en-US" sz="2000" i="1" dirty="0" smtClean="0"/>
              <a:t>(</a:t>
            </a:r>
            <a:r>
              <a:rPr lang="en-US" sz="2000" i="1" dirty="0" smtClean="0"/>
              <a:t>A,B,C,E</a:t>
            </a:r>
            <a:r>
              <a:rPr lang="en-US" sz="2000" i="1" dirty="0" smtClean="0"/>
              <a:t>)</a:t>
            </a:r>
            <a:endParaRPr lang="en-US" sz="2000" dirty="0" smtClean="0"/>
          </a:p>
          <a:p>
            <a:pPr eaLnBrk="1" hangingPunct="1"/>
            <a:endParaRPr lang="en-US" sz="2400" dirty="0" smtClean="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pPr eaLnBrk="1" hangingPunct="1"/>
            <a:r>
              <a:rPr lang="en-US" smtClean="0"/>
              <a:t>Collaborative Work</a:t>
            </a:r>
          </a:p>
        </p:txBody>
      </p:sp>
      <p:sp>
        <p:nvSpPr>
          <p:cNvPr id="44035" name="Content Placeholder 2"/>
          <p:cNvSpPr>
            <a:spLocks noGrp="1"/>
          </p:cNvSpPr>
          <p:nvPr>
            <p:ph idx="1"/>
          </p:nvPr>
        </p:nvSpPr>
        <p:spPr>
          <a:xfrm>
            <a:off x="228600" y="1630363"/>
            <a:ext cx="8610600" cy="4525962"/>
          </a:xfrm>
        </p:spPr>
        <p:txBody>
          <a:bodyPr/>
          <a:lstStyle/>
          <a:p>
            <a:pPr eaLnBrk="1" hangingPunct="1"/>
            <a:r>
              <a:rPr lang="en-US" sz="2000" dirty="0" smtClean="0"/>
              <a:t>Study Groups:</a:t>
            </a:r>
          </a:p>
          <a:p>
            <a:pPr lvl="1" eaLnBrk="1" hangingPunct="1"/>
            <a:r>
              <a:rPr lang="en-US" sz="1800" dirty="0" smtClean="0"/>
              <a:t>Engaging in regular collaborative interactions around topics identified by the group, with opportunities to examine new information, reflect on classroom practice, and analyze outcome data. </a:t>
            </a:r>
            <a:r>
              <a:rPr lang="en-US" sz="1800" i="1" dirty="0" smtClean="0"/>
              <a:t>(</a:t>
            </a:r>
            <a:r>
              <a:rPr lang="en-US" sz="1800" i="1" dirty="0" smtClean="0"/>
              <a:t>A,C,E</a:t>
            </a:r>
            <a:r>
              <a:rPr lang="en-US" sz="1800" i="1" dirty="0" smtClean="0"/>
              <a:t>)</a:t>
            </a:r>
            <a:endParaRPr lang="en-US" sz="1800" dirty="0" smtClean="0"/>
          </a:p>
          <a:p>
            <a:pPr eaLnBrk="1" hangingPunct="1"/>
            <a:r>
              <a:rPr lang="en-US" sz="2000" dirty="0" smtClean="0"/>
              <a:t> Coaching and Mentoring:</a:t>
            </a:r>
          </a:p>
          <a:p>
            <a:pPr lvl="1" eaLnBrk="1" hangingPunct="1"/>
            <a:r>
              <a:rPr lang="en-US" sz="1800" dirty="0" smtClean="0"/>
              <a:t>Working one-on-one with another teacher to improve teaching and learning through a variety of activities, </a:t>
            </a:r>
            <a:r>
              <a:rPr lang="en-US" sz="1800" dirty="0" smtClean="0"/>
              <a:t>including classroom observation and feedback, problem solving, and co-planning. </a:t>
            </a:r>
            <a:r>
              <a:rPr lang="en-US" sz="1800" i="1" dirty="0" smtClean="0"/>
              <a:t>(B,C,D,E</a:t>
            </a:r>
            <a:r>
              <a:rPr lang="en-US" sz="1800" i="1" dirty="0" smtClean="0"/>
              <a:t>)</a:t>
            </a:r>
            <a:endParaRPr lang="en-US" sz="1800" dirty="0" smtClean="0"/>
          </a:p>
          <a:p>
            <a:pPr eaLnBrk="1" hangingPunct="1"/>
            <a:r>
              <a:rPr lang="en-US" sz="2000" dirty="0" smtClean="0"/>
              <a:t>Partnerships with people in Business, Industry, and Universities:</a:t>
            </a:r>
          </a:p>
          <a:p>
            <a:pPr lvl="1" eaLnBrk="1" hangingPunct="1"/>
            <a:r>
              <a:rPr lang="en-US" sz="1800" dirty="0" smtClean="0"/>
              <a:t>Working collaboratively with practicing professionals with the focus on improving teacher content knowledge, instructional materials, and access to facilities. </a:t>
            </a:r>
            <a:r>
              <a:rPr lang="en-US" sz="1800" i="1" dirty="0" smtClean="0"/>
              <a:t>(</a:t>
            </a:r>
            <a:r>
              <a:rPr lang="en-US" sz="1800" i="1" dirty="0" smtClean="0"/>
              <a:t>A,B)</a:t>
            </a:r>
            <a:endParaRPr lang="en-US" sz="1800" dirty="0" smtClean="0"/>
          </a:p>
          <a:p>
            <a:pPr eaLnBrk="1" hangingPunct="1"/>
            <a:r>
              <a:rPr lang="en-US" sz="2000" dirty="0" smtClean="0"/>
              <a:t>Professional Networks:</a:t>
            </a:r>
          </a:p>
          <a:p>
            <a:pPr lvl="1" eaLnBrk="1" hangingPunct="1"/>
            <a:r>
              <a:rPr lang="en-US" sz="1800" dirty="0" smtClean="0"/>
              <a:t>Linking in person or through electronic means with other teachers to explore topics of interest, pursue shared goals, and address common </a:t>
            </a:r>
            <a:r>
              <a:rPr lang="en-US" sz="1800" dirty="0" smtClean="0"/>
              <a:t>problems </a:t>
            </a:r>
            <a:r>
              <a:rPr lang="en-US" sz="1800" i="1" dirty="0" smtClean="0"/>
              <a:t>(</a:t>
            </a:r>
            <a:r>
              <a:rPr lang="en-US" sz="1800" i="1" dirty="0" smtClean="0"/>
              <a:t>A,B,C,E</a:t>
            </a:r>
            <a:r>
              <a:rPr lang="en-US" sz="1800" i="1" dirty="0" smtClean="0"/>
              <a:t>)</a:t>
            </a:r>
            <a:endParaRPr lang="en-US" sz="1800" dirty="0" smtClean="0"/>
          </a:p>
          <a:p>
            <a:pPr eaLnBrk="1" hangingPunct="1"/>
            <a:endParaRPr lang="en-US" sz="2000" dirty="0" smtClean="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lstStyle/>
          <a:p>
            <a:pPr eaLnBrk="1" hangingPunct="1"/>
            <a:r>
              <a:rPr lang="en-US" smtClean="0"/>
              <a:t>Vehicles and Mechanisms</a:t>
            </a:r>
          </a:p>
        </p:txBody>
      </p:sp>
      <p:sp>
        <p:nvSpPr>
          <p:cNvPr id="45059" name="Content Placeholder 2"/>
          <p:cNvSpPr>
            <a:spLocks noGrp="1"/>
          </p:cNvSpPr>
          <p:nvPr>
            <p:ph idx="1"/>
          </p:nvPr>
        </p:nvSpPr>
        <p:spPr>
          <a:xfrm>
            <a:off x="228600" y="1295400"/>
            <a:ext cx="9144000" cy="4525962"/>
          </a:xfrm>
        </p:spPr>
        <p:txBody>
          <a:bodyPr/>
          <a:lstStyle/>
          <a:p>
            <a:pPr eaLnBrk="1" hangingPunct="1"/>
            <a:r>
              <a:rPr lang="en-US" sz="2800" dirty="0" smtClean="0"/>
              <a:t>Workshops, Institutes, Courses, and Seminars:</a:t>
            </a:r>
          </a:p>
          <a:p>
            <a:pPr lvl="1" eaLnBrk="1" hangingPunct="1"/>
            <a:r>
              <a:rPr lang="en-US" sz="2400" dirty="0" smtClean="0"/>
              <a:t>Using structured opportunities outside the classroom to focus intensely on topics of interest, including mathematics content, and learn from others with more expertise. </a:t>
            </a:r>
            <a:r>
              <a:rPr lang="en-US" sz="2400" i="1" dirty="0" smtClean="0"/>
              <a:t>(</a:t>
            </a:r>
            <a:r>
              <a:rPr lang="en-US" sz="2400" i="1" dirty="0" smtClean="0"/>
              <a:t>A,B,C)</a:t>
            </a:r>
            <a:endParaRPr lang="en-US" sz="2400" dirty="0" smtClean="0"/>
          </a:p>
          <a:p>
            <a:pPr eaLnBrk="1" hangingPunct="1"/>
            <a:r>
              <a:rPr lang="en-US" sz="2800" dirty="0" smtClean="0"/>
              <a:t>Technology for Professional Development:</a:t>
            </a:r>
          </a:p>
          <a:p>
            <a:pPr lvl="1" eaLnBrk="1" hangingPunct="1"/>
            <a:r>
              <a:rPr lang="en-US" sz="2400" dirty="0" smtClean="0"/>
              <a:t>Using various kinds of technology, including computers, telecommunications, video, and CD-ROMs, to learn </a:t>
            </a:r>
            <a:r>
              <a:rPr lang="en-US" sz="2400" i="1" dirty="0" smtClean="0"/>
              <a:t>(</a:t>
            </a:r>
            <a:r>
              <a:rPr lang="en-US" sz="2400" i="1" dirty="0" smtClean="0"/>
              <a:t>A,B,C,E</a:t>
            </a:r>
            <a:r>
              <a:rPr lang="en-US" sz="2400" i="1" dirty="0" smtClean="0"/>
              <a:t>)</a:t>
            </a:r>
            <a:endParaRPr lang="en-US" sz="2400" dirty="0" smtClean="0"/>
          </a:p>
          <a:p>
            <a:pPr eaLnBrk="1" hangingPunct="1"/>
            <a:r>
              <a:rPr lang="en-US" sz="2800" dirty="0" smtClean="0"/>
              <a:t>Developing Professional Developers:</a:t>
            </a:r>
          </a:p>
          <a:p>
            <a:pPr lvl="1" eaLnBrk="1" hangingPunct="1"/>
            <a:r>
              <a:rPr lang="en-US" sz="2400" dirty="0" smtClean="0"/>
              <a:t>Building the skills and deep understanding of content pedagogy needed to create learning experiences</a:t>
            </a:r>
            <a:r>
              <a:rPr lang="en-US" sz="2400" dirty="0" smtClean="0"/>
              <a:t>. </a:t>
            </a:r>
            <a:r>
              <a:rPr lang="en-US" sz="2400" i="1" dirty="0" smtClean="0"/>
              <a:t>(B,C,D,E)</a:t>
            </a:r>
            <a:endParaRPr lang="en-US" sz="2400" dirty="0" smtClean="0"/>
          </a:p>
          <a:p>
            <a:pPr eaLnBrk="1" hangingPunct="1"/>
            <a:endParaRPr lang="en-US" sz="2800" dirty="0" smtClean="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610600" cy="1143000"/>
          </a:xfrm>
        </p:spPr>
        <p:txBody>
          <a:bodyPr/>
          <a:lstStyle/>
          <a:p>
            <a:r>
              <a:rPr lang="en-US" dirty="0" smtClean="0"/>
              <a:t>Where are you on the continuum</a:t>
            </a:r>
            <a:endParaRPr lang="en-US" dirty="0"/>
          </a:p>
        </p:txBody>
      </p:sp>
      <p:graphicFrame>
        <p:nvGraphicFramePr>
          <p:cNvPr id="4" name="Content Placeholder 3"/>
          <p:cNvGraphicFramePr>
            <a:graphicFrameLocks noGrp="1"/>
          </p:cNvGraphicFramePr>
          <p:nvPr>
            <p:ph idx="1"/>
          </p:nvPr>
        </p:nvGraphicFramePr>
        <p:xfrm>
          <a:off x="0" y="1600200"/>
          <a:ext cx="8839200" cy="5257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Which strategies are you currently using the most? </a:t>
            </a:r>
            <a:endParaRPr lang="en-US" dirty="0"/>
          </a:p>
        </p:txBody>
      </p:sp>
      <p:sp>
        <p:nvSpPr>
          <p:cNvPr id="5" name="Subtitle 4"/>
          <p:cNvSpPr>
            <a:spLocks noGrp="1"/>
          </p:cNvSpPr>
          <p:nvPr>
            <p:ph type="subTitle" idx="1"/>
          </p:nvPr>
        </p:nvSpPr>
        <p:spPr>
          <a:xfrm>
            <a:off x="1371600" y="4267200"/>
            <a:ext cx="6781800" cy="1752600"/>
          </a:xfrm>
        </p:spPr>
        <p:txBody>
          <a:bodyPr/>
          <a:lstStyle/>
          <a:p>
            <a:pPr algn="l">
              <a:buFont typeface="Arial" pitchFamily="34" charset="0"/>
              <a:buChar char="•"/>
            </a:pPr>
            <a:r>
              <a:rPr lang="en-US" sz="2800" i="1" dirty="0" smtClean="0"/>
              <a:t>About curriculum materials adoption?</a:t>
            </a:r>
          </a:p>
          <a:p>
            <a:pPr algn="l">
              <a:buFont typeface="Arial" pitchFamily="34" charset="0"/>
              <a:buChar char="•"/>
            </a:pPr>
            <a:r>
              <a:rPr lang="en-US" sz="2800" i="1" dirty="0" smtClean="0"/>
              <a:t>About Professional Development?</a:t>
            </a:r>
            <a:endParaRPr lang="en-US" sz="2800" i="1"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pPr eaLnBrk="1" hangingPunct="1"/>
            <a:r>
              <a:rPr lang="en-US" smtClean="0"/>
              <a:t>Steps of one district</a:t>
            </a:r>
          </a:p>
        </p:txBody>
      </p:sp>
      <p:sp>
        <p:nvSpPr>
          <p:cNvPr id="28675" name="Content Placeholder 2"/>
          <p:cNvSpPr>
            <a:spLocks noGrp="1"/>
          </p:cNvSpPr>
          <p:nvPr>
            <p:ph idx="1"/>
          </p:nvPr>
        </p:nvSpPr>
        <p:spPr>
          <a:xfrm>
            <a:off x="457200" y="1600200"/>
            <a:ext cx="8686800" cy="4525963"/>
          </a:xfrm>
        </p:spPr>
        <p:txBody>
          <a:bodyPr/>
          <a:lstStyle/>
          <a:p>
            <a:pPr eaLnBrk="1" hangingPunct="1"/>
            <a:r>
              <a:rPr lang="en-US" sz="2400" smtClean="0"/>
              <a:t>Consensus on criteria</a:t>
            </a:r>
          </a:p>
          <a:p>
            <a:pPr eaLnBrk="1" hangingPunct="1"/>
            <a:r>
              <a:rPr lang="en-US" sz="2400" smtClean="0"/>
              <a:t>Read about trends, research, practices and attitudes</a:t>
            </a:r>
          </a:p>
          <a:p>
            <a:pPr eaLnBrk="1" hangingPunct="1"/>
            <a:r>
              <a:rPr lang="en-US" sz="2400" smtClean="0"/>
              <a:t>Carefully studied and discussed the expectations reflected in district, state and national standards</a:t>
            </a:r>
          </a:p>
          <a:p>
            <a:pPr eaLnBrk="1" hangingPunct="1"/>
            <a:r>
              <a:rPr lang="en-US" sz="2400" smtClean="0"/>
              <a:t>Created a rubric</a:t>
            </a:r>
          </a:p>
          <a:p>
            <a:pPr eaLnBrk="1" hangingPunct="1"/>
            <a:r>
              <a:rPr lang="en-US" sz="2400" smtClean="0"/>
              <a:t>Developed a shared vision of what the program needed to include</a:t>
            </a:r>
          </a:p>
          <a:p>
            <a:pPr eaLnBrk="1" hangingPunct="1"/>
            <a:r>
              <a:rPr lang="en-US" sz="2400" smtClean="0"/>
              <a:t>Pilot tested with weekly reflection sessions</a:t>
            </a:r>
          </a:p>
          <a:p>
            <a:pPr eaLnBrk="1" hangingPunct="1"/>
            <a:r>
              <a:rPr lang="en-US" sz="2400" smtClean="0"/>
              <a:t>Determined what they as teachers needed to better implement the materials</a:t>
            </a:r>
          </a:p>
          <a:p>
            <a:pPr eaLnBrk="1" hangingPunct="1"/>
            <a:r>
              <a:rPr lang="en-US" sz="2400" smtClean="0"/>
              <a:t>Created a plan for large scale implementation and professional development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are we now?</a:t>
            </a:r>
            <a:endParaRPr lang="en-US" dirty="0"/>
          </a:p>
        </p:txBody>
      </p:sp>
      <p:sp>
        <p:nvSpPr>
          <p:cNvPr id="3" name="Content Placeholder 2"/>
          <p:cNvSpPr>
            <a:spLocks noGrp="1"/>
          </p:cNvSpPr>
          <p:nvPr>
            <p:ph idx="1"/>
          </p:nvPr>
        </p:nvSpPr>
        <p:spPr>
          <a:xfrm>
            <a:off x="0" y="2819400"/>
            <a:ext cx="8991600" cy="4525963"/>
          </a:xfrm>
        </p:spPr>
        <p:txBody>
          <a:bodyPr>
            <a:normAutofit/>
          </a:bodyPr>
          <a:lstStyle/>
          <a:p>
            <a:pPr algn="ctr"/>
            <a:endParaRPr lang="en-US" sz="2400" dirty="0" smtClean="0">
              <a:hlinkClick r:id="rId2"/>
            </a:endParaRPr>
          </a:p>
          <a:p>
            <a:pPr algn="ctr">
              <a:buNone/>
            </a:pPr>
            <a:r>
              <a:rPr lang="en-US" sz="2400" dirty="0" smtClean="0">
                <a:hlinkClick r:id="rId2"/>
              </a:rPr>
              <a:t>http://www.youtube.com/watch?v=oRBchZLkQR0</a:t>
            </a:r>
            <a:r>
              <a:rPr lang="en-US" sz="2400" dirty="0" smtClean="0"/>
              <a:t> </a:t>
            </a:r>
            <a:endParaRPr lang="en-US" sz="2400"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Another example</a:t>
            </a:r>
            <a:endParaRPr lang="en-US" dirty="0"/>
          </a:p>
        </p:txBody>
      </p:sp>
      <p:sp>
        <p:nvSpPr>
          <p:cNvPr id="3" name="Content Placeholder 2"/>
          <p:cNvSpPr>
            <a:spLocks noGrp="1"/>
          </p:cNvSpPr>
          <p:nvPr>
            <p:ph idx="1"/>
          </p:nvPr>
        </p:nvSpPr>
        <p:spPr>
          <a:xfrm>
            <a:off x="457200" y="1295400"/>
            <a:ext cx="8229600" cy="5105400"/>
          </a:xfrm>
        </p:spPr>
        <p:txBody>
          <a:bodyPr/>
          <a:lstStyle/>
          <a:p>
            <a:r>
              <a:rPr lang="en-US" dirty="0" smtClean="0"/>
              <a:t>Yr 1 – Focus on creating a vision, researching, and creating non-</a:t>
            </a:r>
            <a:r>
              <a:rPr lang="en-US" dirty="0" err="1" smtClean="0"/>
              <a:t>negotiables</a:t>
            </a:r>
            <a:endParaRPr lang="en-US" dirty="0" smtClean="0"/>
          </a:p>
          <a:p>
            <a:r>
              <a:rPr lang="en-US" dirty="0" smtClean="0"/>
              <a:t>Yr 2 – Curriculum alignment analysis</a:t>
            </a:r>
          </a:p>
          <a:p>
            <a:r>
              <a:rPr lang="en-US" dirty="0" smtClean="0"/>
              <a:t>Yr 3 – Curriculum adoption using collaborative structures</a:t>
            </a:r>
          </a:p>
          <a:p>
            <a:r>
              <a:rPr lang="en-US" dirty="0" smtClean="0"/>
              <a:t>Yr 4 – Examine teaching and learning and Practice Teaching</a:t>
            </a:r>
          </a:p>
          <a:p>
            <a:r>
              <a:rPr lang="en-US" dirty="0" smtClean="0"/>
              <a:t>Yr 5 – Immersion experiences</a:t>
            </a:r>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3"/>
          <p:cNvSpPr txBox="1">
            <a:spLocks noGrp="1"/>
          </p:cNvSpPr>
          <p:nvPr/>
        </p:nvSpPr>
        <p:spPr bwMode="auto">
          <a:xfrm>
            <a:off x="5867400" y="6248400"/>
            <a:ext cx="1755775" cy="474663"/>
          </a:xfrm>
          <a:prstGeom prst="rect">
            <a:avLst/>
          </a:prstGeom>
          <a:noFill/>
          <a:ln>
            <a:miter lim="800000"/>
            <a:headEnd/>
            <a:tailEnd/>
          </a:ln>
        </p:spPr>
        <p:txBody>
          <a:bodyPr/>
          <a:lstStyle/>
          <a:p>
            <a:pPr algn="r">
              <a:defRPr/>
            </a:pPr>
            <a:fld id="{03B928BB-8637-419D-B82B-0EB716959C15}" type="slidenum">
              <a:rPr lang="en-US" sz="1000">
                <a:latin typeface="+mn-lt"/>
              </a:rPr>
              <a:pPr algn="r">
                <a:defRPr/>
              </a:pPr>
              <a:t>51</a:t>
            </a:fld>
            <a:endParaRPr lang="en-US" sz="1000"/>
          </a:p>
        </p:txBody>
      </p:sp>
      <p:pic>
        <p:nvPicPr>
          <p:cNvPr id="6147" name="Picture 2" descr="rainbow_web 0710"/>
          <p:cNvPicPr>
            <a:picLocks noChangeAspect="1" noChangeArrowheads="1"/>
          </p:cNvPicPr>
          <p:nvPr/>
        </p:nvPicPr>
        <p:blipFill>
          <a:blip r:embed="rId2"/>
          <a:srcRect/>
          <a:stretch>
            <a:fillRect/>
          </a:stretch>
        </p:blipFill>
        <p:spPr bwMode="auto">
          <a:xfrm>
            <a:off x="234950" y="766763"/>
            <a:ext cx="8753475" cy="5603875"/>
          </a:xfrm>
          <a:prstGeom prst="rect">
            <a:avLst/>
          </a:prstGeom>
          <a:noFill/>
          <a:ln w="9525">
            <a:noFill/>
            <a:miter lim="800000"/>
            <a:headEnd/>
            <a:tailEnd/>
          </a:ln>
        </p:spPr>
      </p:pic>
      <p:sp>
        <p:nvSpPr>
          <p:cNvPr id="6148" name="Text Box 3"/>
          <p:cNvSpPr txBox="1">
            <a:spLocks noChangeArrowheads="1"/>
          </p:cNvSpPr>
          <p:nvPr/>
        </p:nvSpPr>
        <p:spPr bwMode="auto">
          <a:xfrm>
            <a:off x="3319463" y="2424113"/>
            <a:ext cx="2560637" cy="676275"/>
          </a:xfrm>
          <a:prstGeom prst="rect">
            <a:avLst/>
          </a:prstGeom>
          <a:solidFill>
            <a:srgbClr val="99CC00"/>
          </a:solidFill>
          <a:ln w="34925" algn="ctr">
            <a:solidFill>
              <a:srgbClr val="008000"/>
            </a:solidFill>
            <a:miter lim="800000"/>
            <a:headEnd/>
            <a:tailEnd/>
          </a:ln>
        </p:spPr>
        <p:txBody>
          <a:bodyPr>
            <a:spAutoFit/>
          </a:bodyPr>
          <a:lstStyle/>
          <a:p>
            <a:pPr algn="ctr" eaLnBrk="0" hangingPunct="0"/>
            <a:r>
              <a:rPr lang="en-US" b="1">
                <a:solidFill>
                  <a:srgbClr val="A50021"/>
                </a:solidFill>
                <a:latin typeface="Times New Roman" pitchFamily="18" charset="0"/>
              </a:rPr>
              <a:t>Core Subjects &amp; </a:t>
            </a:r>
          </a:p>
          <a:p>
            <a:pPr algn="ctr" eaLnBrk="0" hangingPunct="0"/>
            <a:r>
              <a:rPr lang="en-US" b="1">
                <a:solidFill>
                  <a:srgbClr val="A50021"/>
                </a:solidFill>
                <a:latin typeface="Times New Roman" pitchFamily="18" charset="0"/>
              </a:rPr>
              <a:t>21st Century Themes</a:t>
            </a:r>
          </a:p>
        </p:txBody>
      </p:sp>
      <p:sp>
        <p:nvSpPr>
          <p:cNvPr id="6149" name="Text Box 4"/>
          <p:cNvSpPr txBox="1">
            <a:spLocks noChangeArrowheads="1"/>
          </p:cNvSpPr>
          <p:nvPr/>
        </p:nvSpPr>
        <p:spPr bwMode="auto">
          <a:xfrm>
            <a:off x="3214688" y="4119563"/>
            <a:ext cx="2743200" cy="366712"/>
          </a:xfrm>
          <a:prstGeom prst="rect">
            <a:avLst/>
          </a:prstGeom>
          <a:solidFill>
            <a:srgbClr val="FF0000"/>
          </a:solidFill>
          <a:ln w="9525" algn="ctr">
            <a:noFill/>
            <a:miter lim="800000"/>
            <a:headEnd/>
            <a:tailEnd/>
          </a:ln>
        </p:spPr>
        <p:txBody>
          <a:bodyPr>
            <a:spAutoFit/>
          </a:bodyPr>
          <a:lstStyle/>
          <a:p>
            <a:pPr algn="ctr">
              <a:spcBef>
                <a:spcPct val="50000"/>
              </a:spcBef>
            </a:pPr>
            <a:r>
              <a:rPr lang="en-US" b="1">
                <a:solidFill>
                  <a:schemeClr val="bg1"/>
                </a:solidFill>
                <a:latin typeface="Times New Roman" pitchFamily="18" charset="0"/>
              </a:rPr>
              <a:t>Standards &amp; Assessment</a:t>
            </a:r>
          </a:p>
        </p:txBody>
      </p:sp>
      <p:sp>
        <p:nvSpPr>
          <p:cNvPr id="6150" name="Text Box 5"/>
          <p:cNvSpPr txBox="1">
            <a:spLocks noChangeArrowheads="1"/>
          </p:cNvSpPr>
          <p:nvPr/>
        </p:nvSpPr>
        <p:spPr bwMode="auto">
          <a:xfrm>
            <a:off x="6467475" y="2657475"/>
            <a:ext cx="1524000" cy="950913"/>
          </a:xfrm>
          <a:prstGeom prst="rect">
            <a:avLst/>
          </a:prstGeom>
          <a:solidFill>
            <a:srgbClr val="00CCFF"/>
          </a:solidFill>
          <a:ln w="34925" algn="ctr">
            <a:solidFill>
              <a:schemeClr val="hlink"/>
            </a:solidFill>
            <a:miter lim="800000"/>
            <a:headEnd/>
            <a:tailEnd/>
          </a:ln>
        </p:spPr>
        <p:txBody>
          <a:bodyPr>
            <a:spAutoFit/>
          </a:bodyPr>
          <a:lstStyle/>
          <a:p>
            <a:pPr algn="ctr">
              <a:spcBef>
                <a:spcPct val="10000"/>
              </a:spcBef>
            </a:pPr>
            <a:r>
              <a:rPr lang="en-US" b="1">
                <a:solidFill>
                  <a:schemeClr val="bg1"/>
                </a:solidFill>
                <a:latin typeface="Times New Roman" pitchFamily="18" charset="0"/>
              </a:rPr>
              <a:t>Information, Media, and Tech Skills</a:t>
            </a:r>
          </a:p>
        </p:txBody>
      </p:sp>
      <p:sp>
        <p:nvSpPr>
          <p:cNvPr id="6151" name="Text Box 6"/>
          <p:cNvSpPr txBox="1">
            <a:spLocks noChangeArrowheads="1"/>
          </p:cNvSpPr>
          <p:nvPr/>
        </p:nvSpPr>
        <p:spPr bwMode="auto">
          <a:xfrm>
            <a:off x="3111500" y="4729163"/>
            <a:ext cx="2895600" cy="366712"/>
          </a:xfrm>
          <a:prstGeom prst="rect">
            <a:avLst/>
          </a:prstGeom>
          <a:solidFill>
            <a:srgbClr val="FF0000"/>
          </a:solidFill>
          <a:ln w="9525" algn="ctr">
            <a:noFill/>
            <a:miter lim="800000"/>
            <a:headEnd/>
            <a:tailEnd/>
          </a:ln>
        </p:spPr>
        <p:txBody>
          <a:bodyPr>
            <a:spAutoFit/>
          </a:bodyPr>
          <a:lstStyle/>
          <a:p>
            <a:pPr algn="ctr">
              <a:spcBef>
                <a:spcPct val="50000"/>
              </a:spcBef>
            </a:pPr>
            <a:r>
              <a:rPr lang="en-US" b="1">
                <a:solidFill>
                  <a:schemeClr val="bg1"/>
                </a:solidFill>
                <a:latin typeface="Times New Roman" pitchFamily="18" charset="0"/>
              </a:rPr>
              <a:t>Curriculum &amp; Instruction</a:t>
            </a:r>
          </a:p>
        </p:txBody>
      </p:sp>
      <p:sp>
        <p:nvSpPr>
          <p:cNvPr id="6152" name="Text Box 7"/>
          <p:cNvSpPr txBox="1">
            <a:spLocks noChangeArrowheads="1"/>
          </p:cNvSpPr>
          <p:nvPr/>
        </p:nvSpPr>
        <p:spPr bwMode="auto">
          <a:xfrm>
            <a:off x="3176588" y="5297488"/>
            <a:ext cx="2743200" cy="366712"/>
          </a:xfrm>
          <a:prstGeom prst="rect">
            <a:avLst/>
          </a:prstGeom>
          <a:solidFill>
            <a:srgbClr val="FF0000"/>
          </a:solidFill>
          <a:ln w="9525" algn="ctr">
            <a:noFill/>
            <a:miter lim="800000"/>
            <a:headEnd/>
            <a:tailEnd/>
          </a:ln>
        </p:spPr>
        <p:txBody>
          <a:bodyPr>
            <a:spAutoFit/>
          </a:bodyPr>
          <a:lstStyle/>
          <a:p>
            <a:pPr algn="ctr">
              <a:spcBef>
                <a:spcPct val="50000"/>
              </a:spcBef>
            </a:pPr>
            <a:r>
              <a:rPr lang="en-US" b="1">
                <a:solidFill>
                  <a:schemeClr val="bg1"/>
                </a:solidFill>
                <a:latin typeface="Times New Roman" pitchFamily="18" charset="0"/>
              </a:rPr>
              <a:t>Professional Development</a:t>
            </a:r>
          </a:p>
        </p:txBody>
      </p:sp>
      <p:sp>
        <p:nvSpPr>
          <p:cNvPr id="6153" name="Text Box 8"/>
          <p:cNvSpPr txBox="1">
            <a:spLocks noChangeArrowheads="1"/>
          </p:cNvSpPr>
          <p:nvPr/>
        </p:nvSpPr>
        <p:spPr bwMode="auto">
          <a:xfrm>
            <a:off x="3165475" y="5830888"/>
            <a:ext cx="2743200" cy="366712"/>
          </a:xfrm>
          <a:prstGeom prst="rect">
            <a:avLst/>
          </a:prstGeom>
          <a:solidFill>
            <a:srgbClr val="FF0000"/>
          </a:solidFill>
          <a:ln w="9525" algn="ctr">
            <a:noFill/>
            <a:miter lim="800000"/>
            <a:headEnd/>
            <a:tailEnd/>
          </a:ln>
        </p:spPr>
        <p:txBody>
          <a:bodyPr>
            <a:spAutoFit/>
          </a:bodyPr>
          <a:lstStyle/>
          <a:p>
            <a:pPr algn="ctr">
              <a:spcBef>
                <a:spcPct val="50000"/>
              </a:spcBef>
            </a:pPr>
            <a:r>
              <a:rPr lang="en-US" b="1">
                <a:solidFill>
                  <a:schemeClr val="bg1"/>
                </a:solidFill>
                <a:latin typeface="Times New Roman" pitchFamily="18" charset="0"/>
              </a:rPr>
              <a:t>Learning Environments</a:t>
            </a:r>
          </a:p>
        </p:txBody>
      </p:sp>
      <p:sp>
        <p:nvSpPr>
          <p:cNvPr id="705545" name="Text Box 9"/>
          <p:cNvSpPr txBox="1">
            <a:spLocks noChangeArrowheads="1"/>
          </p:cNvSpPr>
          <p:nvPr/>
        </p:nvSpPr>
        <p:spPr bwMode="auto">
          <a:xfrm>
            <a:off x="1247775" y="142875"/>
            <a:ext cx="7329488" cy="579438"/>
          </a:xfrm>
          <a:prstGeom prst="rect">
            <a:avLst/>
          </a:prstGeom>
          <a:noFill/>
          <a:ln w="9525">
            <a:noFill/>
            <a:miter lim="800000"/>
            <a:headEnd/>
            <a:tailEnd/>
          </a:ln>
          <a:effectLst/>
        </p:spPr>
        <p:txBody>
          <a:bodyPr>
            <a:spAutoFit/>
          </a:bodyPr>
          <a:lstStyle/>
          <a:p>
            <a:pPr eaLnBrk="0" hangingPunct="0">
              <a:spcBef>
                <a:spcPct val="50000"/>
              </a:spcBef>
              <a:defRPr/>
            </a:pPr>
            <a:r>
              <a:rPr lang="en-US" sz="3200">
                <a:solidFill>
                  <a:srgbClr val="EBD41E"/>
                </a:solidFill>
                <a:effectLst>
                  <a:outerShdw blurRad="38100" dist="38100" dir="2700000" algn="tl">
                    <a:srgbClr val="000000"/>
                  </a:outerShdw>
                </a:effectLst>
                <a:latin typeface="Impact" pitchFamily="34" charset="0"/>
              </a:rPr>
              <a:t>Partnership for 21st Century Skills</a:t>
            </a:r>
          </a:p>
        </p:txBody>
      </p:sp>
      <p:sp>
        <p:nvSpPr>
          <p:cNvPr id="6155" name="Text Box 10"/>
          <p:cNvSpPr txBox="1">
            <a:spLocks noChangeArrowheads="1"/>
          </p:cNvSpPr>
          <p:nvPr/>
        </p:nvSpPr>
        <p:spPr bwMode="auto">
          <a:xfrm>
            <a:off x="3668713" y="1293813"/>
            <a:ext cx="1912937" cy="641350"/>
          </a:xfrm>
          <a:prstGeom prst="rect">
            <a:avLst/>
          </a:prstGeom>
          <a:solidFill>
            <a:schemeClr val="hlink"/>
          </a:solidFill>
          <a:ln w="9525">
            <a:noFill/>
            <a:miter lim="800000"/>
            <a:headEnd/>
            <a:tailEnd/>
          </a:ln>
        </p:spPr>
        <p:txBody>
          <a:bodyPr>
            <a:spAutoFit/>
          </a:bodyPr>
          <a:lstStyle/>
          <a:p>
            <a:pPr algn="ctr" eaLnBrk="0" hangingPunct="0">
              <a:spcBef>
                <a:spcPct val="50000"/>
              </a:spcBef>
            </a:pPr>
            <a:r>
              <a:rPr lang="en-US" b="1">
                <a:solidFill>
                  <a:srgbClr val="FFFFFF"/>
                </a:solidFill>
                <a:latin typeface="Times New Roman" pitchFamily="18" charset="0"/>
              </a:rPr>
              <a:t>Learning and Innovation Skills</a:t>
            </a:r>
          </a:p>
        </p:txBody>
      </p:sp>
      <p:sp>
        <p:nvSpPr>
          <p:cNvPr id="6156" name="Text Box 11"/>
          <p:cNvSpPr txBox="1">
            <a:spLocks noChangeArrowheads="1"/>
          </p:cNvSpPr>
          <p:nvPr/>
        </p:nvSpPr>
        <p:spPr bwMode="auto">
          <a:xfrm>
            <a:off x="1709738" y="2614613"/>
            <a:ext cx="938212" cy="915987"/>
          </a:xfrm>
          <a:prstGeom prst="rect">
            <a:avLst/>
          </a:prstGeom>
          <a:solidFill>
            <a:srgbClr val="800000"/>
          </a:solidFill>
          <a:ln w="9525">
            <a:noFill/>
            <a:miter lim="800000"/>
            <a:headEnd/>
            <a:tailEnd/>
          </a:ln>
        </p:spPr>
        <p:txBody>
          <a:bodyPr>
            <a:spAutoFit/>
          </a:bodyPr>
          <a:lstStyle/>
          <a:p>
            <a:pPr eaLnBrk="0" hangingPunct="0">
              <a:spcBef>
                <a:spcPct val="50000"/>
              </a:spcBef>
            </a:pPr>
            <a:r>
              <a:rPr lang="en-US" b="1">
                <a:solidFill>
                  <a:srgbClr val="FFFFFF"/>
                </a:solidFill>
                <a:latin typeface="Times New Roman" pitchFamily="18" charset="0"/>
              </a:rPr>
              <a:t>Life &amp; Career Skills</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Creating your own structure</a:t>
            </a:r>
            <a:endParaRPr lang="en-US" dirty="0"/>
          </a:p>
        </p:txBody>
      </p:sp>
      <p:sp>
        <p:nvSpPr>
          <p:cNvPr id="5" name="Subtitle 4"/>
          <p:cNvSpPr>
            <a:spLocks noGrp="1"/>
          </p:cNvSpPr>
          <p:nvPr>
            <p:ph type="subTitle" idx="1"/>
          </p:nvPr>
        </p:nvSpPr>
        <p:spPr/>
        <p:txBody>
          <a:bodyPr/>
          <a:lstStyle/>
          <a:p>
            <a:r>
              <a:rPr lang="en-US" dirty="0" smtClean="0"/>
              <a:t>How would you organize this for your district?</a:t>
            </a:r>
            <a:endParaRPr lang="en-US"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1295400" y="3048000"/>
            <a:ext cx="2209800" cy="17526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1600200" y="3657600"/>
            <a:ext cx="1524000" cy="707886"/>
          </a:xfrm>
          <a:prstGeom prst="rect">
            <a:avLst/>
          </a:prstGeom>
          <a:noFill/>
        </p:spPr>
        <p:txBody>
          <a:bodyPr wrap="square" rtlCol="0">
            <a:spAutoFit/>
          </a:bodyPr>
          <a:lstStyle/>
          <a:p>
            <a:pPr algn="ctr"/>
            <a:r>
              <a:rPr lang="en-US" sz="2000" dirty="0" smtClean="0"/>
              <a:t>Curriculum alignment</a:t>
            </a:r>
            <a:endParaRPr lang="en-US" sz="2000" dirty="0"/>
          </a:p>
        </p:txBody>
      </p:sp>
      <p:sp>
        <p:nvSpPr>
          <p:cNvPr id="6" name="Oval 5"/>
          <p:cNvSpPr/>
          <p:nvPr/>
        </p:nvSpPr>
        <p:spPr>
          <a:xfrm>
            <a:off x="5638800" y="3048000"/>
            <a:ext cx="2057400" cy="18288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5867400" y="3657600"/>
            <a:ext cx="1524000" cy="707886"/>
          </a:xfrm>
          <a:prstGeom prst="rect">
            <a:avLst/>
          </a:prstGeom>
          <a:noFill/>
        </p:spPr>
        <p:txBody>
          <a:bodyPr wrap="square" rtlCol="0">
            <a:spAutoFit/>
          </a:bodyPr>
          <a:lstStyle/>
          <a:p>
            <a:pPr algn="ctr"/>
            <a:r>
              <a:rPr lang="en-US" sz="2000" dirty="0" smtClean="0"/>
              <a:t>Curriculum adoption</a:t>
            </a:r>
            <a:endParaRPr lang="en-US" sz="2000" dirty="0"/>
          </a:p>
        </p:txBody>
      </p:sp>
      <p:sp>
        <p:nvSpPr>
          <p:cNvPr id="8" name="Oval 7"/>
          <p:cNvSpPr/>
          <p:nvPr/>
        </p:nvSpPr>
        <p:spPr>
          <a:xfrm>
            <a:off x="7086600" y="1295400"/>
            <a:ext cx="1524000" cy="1295400"/>
          </a:xfrm>
          <a:prstGeom prst="ellips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7010400" y="1600200"/>
            <a:ext cx="1600200" cy="646331"/>
          </a:xfrm>
          <a:prstGeom prst="rect">
            <a:avLst/>
          </a:prstGeom>
          <a:noFill/>
        </p:spPr>
        <p:txBody>
          <a:bodyPr wrap="square" rtlCol="0">
            <a:spAutoFit/>
          </a:bodyPr>
          <a:lstStyle/>
          <a:p>
            <a:pPr algn="ctr"/>
            <a:r>
              <a:rPr lang="en-US" dirty="0" smtClean="0"/>
              <a:t>Professional Development</a:t>
            </a:r>
            <a:endParaRPr lang="en-US" dirty="0"/>
          </a:p>
        </p:txBody>
      </p:sp>
      <p:sp>
        <p:nvSpPr>
          <p:cNvPr id="10" name="Left-Right Arrow 9"/>
          <p:cNvSpPr/>
          <p:nvPr/>
        </p:nvSpPr>
        <p:spPr>
          <a:xfrm>
            <a:off x="3733800" y="3810000"/>
            <a:ext cx="1752600" cy="38100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990600" y="5334000"/>
            <a:ext cx="1524000" cy="1295400"/>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914400" y="5638800"/>
            <a:ext cx="1600200" cy="646331"/>
          </a:xfrm>
          <a:prstGeom prst="rect">
            <a:avLst/>
          </a:prstGeom>
          <a:noFill/>
        </p:spPr>
        <p:txBody>
          <a:bodyPr wrap="square" rtlCol="0">
            <a:spAutoFit/>
          </a:bodyPr>
          <a:lstStyle/>
          <a:p>
            <a:pPr algn="ctr"/>
            <a:r>
              <a:rPr lang="en-US" dirty="0" smtClean="0"/>
              <a:t>Professional Development</a:t>
            </a:r>
            <a:endParaRPr lang="en-US" dirty="0"/>
          </a:p>
        </p:txBody>
      </p:sp>
      <p:sp>
        <p:nvSpPr>
          <p:cNvPr id="13" name="Oval 12"/>
          <p:cNvSpPr/>
          <p:nvPr/>
        </p:nvSpPr>
        <p:spPr>
          <a:xfrm>
            <a:off x="6477000" y="5334000"/>
            <a:ext cx="1524000" cy="1295400"/>
          </a:xfrm>
          <a:prstGeom prst="ellipse">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6400800" y="5638800"/>
            <a:ext cx="1600200" cy="646331"/>
          </a:xfrm>
          <a:prstGeom prst="rect">
            <a:avLst/>
          </a:prstGeom>
          <a:noFill/>
        </p:spPr>
        <p:txBody>
          <a:bodyPr wrap="square" rtlCol="0">
            <a:spAutoFit/>
          </a:bodyPr>
          <a:lstStyle/>
          <a:p>
            <a:pPr algn="ctr"/>
            <a:r>
              <a:rPr lang="en-US" dirty="0" smtClean="0"/>
              <a:t>Professional Development</a:t>
            </a:r>
            <a:endParaRPr lang="en-US" dirty="0"/>
          </a:p>
        </p:txBody>
      </p:sp>
      <p:sp>
        <p:nvSpPr>
          <p:cNvPr id="15" name="Oval 14"/>
          <p:cNvSpPr/>
          <p:nvPr/>
        </p:nvSpPr>
        <p:spPr>
          <a:xfrm>
            <a:off x="76200" y="1143000"/>
            <a:ext cx="1524000" cy="1295400"/>
          </a:xfrm>
          <a:prstGeom prst="ellipse">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0" y="1447800"/>
            <a:ext cx="1600200" cy="646331"/>
          </a:xfrm>
          <a:prstGeom prst="rect">
            <a:avLst/>
          </a:prstGeom>
          <a:noFill/>
        </p:spPr>
        <p:txBody>
          <a:bodyPr wrap="square" rtlCol="0">
            <a:spAutoFit/>
          </a:bodyPr>
          <a:lstStyle/>
          <a:p>
            <a:pPr algn="ctr"/>
            <a:r>
              <a:rPr lang="en-US" dirty="0" smtClean="0"/>
              <a:t>Professional Development</a:t>
            </a:r>
            <a:endParaRPr lang="en-US" dirty="0"/>
          </a:p>
        </p:txBody>
      </p:sp>
      <p:sp>
        <p:nvSpPr>
          <p:cNvPr id="18" name="Title 3"/>
          <p:cNvSpPr txBox="1">
            <a:spLocks/>
          </p:cNvSpPr>
          <p:nvPr/>
        </p:nvSpPr>
        <p:spPr bwMode="auto">
          <a:xfrm>
            <a:off x="609600" y="2362200"/>
            <a:ext cx="7772400" cy="14700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5400" b="1" i="0" u="none" strike="noStrike" kern="1200" cap="none" spc="0" normalizeH="0" baseline="0" noProof="0" smtClean="0">
                <a:ln>
                  <a:noFill/>
                </a:ln>
                <a:solidFill>
                  <a:schemeClr val="tx1"/>
                </a:solidFill>
                <a:effectLst/>
                <a:uLnTx/>
                <a:uFillTx/>
                <a:latin typeface="Comic Sans MS" pitchFamily="66" charset="0"/>
                <a:ea typeface="+mj-ea"/>
                <a:cs typeface="+mj-cs"/>
              </a:rPr>
              <a:t>Where do they meet?</a:t>
            </a:r>
            <a:endParaRPr kumimoji="0" lang="en-US" sz="5400" b="1" i="0" u="none" strike="noStrike" kern="1200" cap="none" spc="0" normalizeH="0" baseline="0" noProof="0" dirty="0" smtClean="0">
              <a:ln>
                <a:noFill/>
              </a:ln>
              <a:solidFill>
                <a:schemeClr val="tx1"/>
              </a:solidFill>
              <a:effectLst/>
              <a:uLnTx/>
              <a:uFillTx/>
              <a:latin typeface="Comic Sans MS" pitchFamily="66" charset="0"/>
              <a:ea typeface="+mj-ea"/>
              <a:cs typeface="+mj-cs"/>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990600" y="2514600"/>
            <a:ext cx="3810000" cy="33528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2057400" y="3810000"/>
            <a:ext cx="1524000" cy="707886"/>
          </a:xfrm>
          <a:prstGeom prst="rect">
            <a:avLst/>
          </a:prstGeom>
          <a:noFill/>
        </p:spPr>
        <p:txBody>
          <a:bodyPr wrap="square" rtlCol="0">
            <a:spAutoFit/>
          </a:bodyPr>
          <a:lstStyle/>
          <a:p>
            <a:pPr algn="ctr"/>
            <a:r>
              <a:rPr lang="en-US" sz="2000" dirty="0" smtClean="0"/>
              <a:t>Curriculum alignment</a:t>
            </a:r>
            <a:endParaRPr lang="en-US" sz="2000" dirty="0"/>
          </a:p>
        </p:txBody>
      </p:sp>
      <p:sp>
        <p:nvSpPr>
          <p:cNvPr id="6" name="Oval 5"/>
          <p:cNvSpPr/>
          <p:nvPr/>
        </p:nvSpPr>
        <p:spPr>
          <a:xfrm>
            <a:off x="4800600" y="2514600"/>
            <a:ext cx="3581400" cy="33528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5638800" y="3733800"/>
            <a:ext cx="1524000" cy="707886"/>
          </a:xfrm>
          <a:prstGeom prst="rect">
            <a:avLst/>
          </a:prstGeom>
          <a:noFill/>
        </p:spPr>
        <p:txBody>
          <a:bodyPr wrap="square" rtlCol="0">
            <a:spAutoFit/>
          </a:bodyPr>
          <a:lstStyle/>
          <a:p>
            <a:pPr algn="ctr"/>
            <a:r>
              <a:rPr lang="en-US" sz="2000" dirty="0" smtClean="0"/>
              <a:t>Curriculum adoption</a:t>
            </a:r>
            <a:endParaRPr lang="en-US" sz="2000" dirty="0"/>
          </a:p>
        </p:txBody>
      </p:sp>
      <p:sp>
        <p:nvSpPr>
          <p:cNvPr id="15" name="Oval 14"/>
          <p:cNvSpPr/>
          <p:nvPr/>
        </p:nvSpPr>
        <p:spPr>
          <a:xfrm>
            <a:off x="3962400" y="3352800"/>
            <a:ext cx="1524000" cy="1295400"/>
          </a:xfrm>
          <a:prstGeom prst="ellipse">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886200" y="3657600"/>
            <a:ext cx="1600200" cy="646331"/>
          </a:xfrm>
          <a:prstGeom prst="rect">
            <a:avLst/>
          </a:prstGeom>
          <a:noFill/>
        </p:spPr>
        <p:txBody>
          <a:bodyPr wrap="square" rtlCol="0">
            <a:spAutoFit/>
          </a:bodyPr>
          <a:lstStyle/>
          <a:p>
            <a:pPr algn="ctr"/>
            <a:r>
              <a:rPr lang="en-US" dirty="0" smtClean="0"/>
              <a:t>Professional Development</a:t>
            </a:r>
            <a:endParaRPr lang="en-US" dirty="0"/>
          </a:p>
        </p:txBody>
      </p:sp>
      <p:sp>
        <p:nvSpPr>
          <p:cNvPr id="17" name="TextBox 16"/>
          <p:cNvSpPr txBox="1"/>
          <p:nvPr/>
        </p:nvSpPr>
        <p:spPr>
          <a:xfrm>
            <a:off x="838200" y="533400"/>
            <a:ext cx="7086600" cy="646331"/>
          </a:xfrm>
          <a:prstGeom prst="rect">
            <a:avLst/>
          </a:prstGeom>
          <a:noFill/>
        </p:spPr>
        <p:txBody>
          <a:bodyPr wrap="square" rtlCol="0">
            <a:spAutoFit/>
          </a:bodyPr>
          <a:lstStyle/>
          <a:p>
            <a:pPr algn="ctr"/>
            <a:r>
              <a:rPr lang="en-US" sz="3600" b="1" dirty="0" smtClean="0">
                <a:latin typeface="Comic Sans MS" pitchFamily="66" charset="0"/>
              </a:rPr>
              <a:t>Where is the common ground?</a:t>
            </a:r>
            <a:endParaRPr lang="en-US" sz="3600" b="1" dirty="0">
              <a:latin typeface="Comic Sans MS" pitchFamily="66" charset="0"/>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descr="http://www.wested.org/tal/Graphics/Frameworks/Design_Framework.jpg"/>
          <p:cNvPicPr>
            <a:picLocks noChangeAspect="1" noChangeArrowheads="1"/>
          </p:cNvPicPr>
          <p:nvPr/>
        </p:nvPicPr>
        <p:blipFill>
          <a:blip r:embed="rId3"/>
          <a:srcRect/>
          <a:stretch>
            <a:fillRect/>
          </a:stretch>
        </p:blipFill>
        <p:spPr bwMode="auto">
          <a:xfrm>
            <a:off x="0" y="0"/>
            <a:ext cx="9144000" cy="69008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latin typeface="+mj-lt"/>
              </a:rPr>
              <a:t>Vision/Mission</a:t>
            </a:r>
            <a:endParaRPr lang="en-US" dirty="0"/>
          </a:p>
        </p:txBody>
      </p:sp>
      <p:sp>
        <p:nvSpPr>
          <p:cNvPr id="30723" name="Content Placeholder 2"/>
          <p:cNvSpPr>
            <a:spLocks noGrp="1"/>
          </p:cNvSpPr>
          <p:nvPr>
            <p:ph idx="1"/>
          </p:nvPr>
        </p:nvSpPr>
        <p:spPr>
          <a:xfrm>
            <a:off x="304800" y="1371600"/>
            <a:ext cx="8839200" cy="5181600"/>
          </a:xfrm>
        </p:spPr>
        <p:txBody>
          <a:bodyPr/>
          <a:lstStyle/>
          <a:p>
            <a:pPr eaLnBrk="1" hangingPunct="1"/>
            <a:r>
              <a:rPr lang="en-US" sz="2800" dirty="0" smtClean="0"/>
              <a:t>What is our vision for teaching and learning?</a:t>
            </a:r>
          </a:p>
          <a:p>
            <a:pPr eaLnBrk="1" hangingPunct="1"/>
            <a:r>
              <a:rPr lang="en-US" sz="2800" dirty="0" smtClean="0"/>
              <a:t>What do students need to know and be able to do?</a:t>
            </a:r>
          </a:p>
          <a:p>
            <a:pPr eaLnBrk="1" hangingPunct="1"/>
            <a:r>
              <a:rPr lang="en-US" sz="2800" dirty="0" smtClean="0"/>
              <a:t>How will we know they have learned it?</a:t>
            </a:r>
          </a:p>
          <a:p>
            <a:pPr eaLnBrk="1" hangingPunct="1"/>
            <a:r>
              <a:rPr lang="en-US" sz="2800" dirty="0" smtClean="0"/>
              <a:t>What will we do if they do not gain this knowledge?</a:t>
            </a:r>
          </a:p>
          <a:p>
            <a:pPr eaLnBrk="1" hangingPunct="1"/>
            <a:r>
              <a:rPr lang="en-US" sz="2800" dirty="0" smtClean="0"/>
              <a:t>What do classrooms in which this vision is playing out look like?</a:t>
            </a:r>
          </a:p>
          <a:p>
            <a:pPr eaLnBrk="1" hangingPunct="1"/>
            <a:r>
              <a:rPr lang="en-US" sz="2800" dirty="0" smtClean="0"/>
              <a:t>What do teachers need to know and be able to do if students are to achieve these standards?</a:t>
            </a:r>
          </a:p>
          <a:p>
            <a:pPr eaLnBrk="1" hangingPunct="1"/>
            <a:r>
              <a:rPr lang="en-US" sz="2800" dirty="0" smtClean="0"/>
              <a:t>What is our vision for teaching and learning?</a:t>
            </a:r>
          </a:p>
        </p:txBody>
      </p:sp>
      <p:sp>
        <p:nvSpPr>
          <p:cNvPr id="4" name="Oval 3"/>
          <p:cNvSpPr/>
          <p:nvPr/>
        </p:nvSpPr>
        <p:spPr>
          <a:xfrm>
            <a:off x="304800" y="0"/>
            <a:ext cx="2209800" cy="1219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6934200" y="0"/>
            <a:ext cx="1981200" cy="1219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85800" y="304800"/>
            <a:ext cx="1524000" cy="646331"/>
          </a:xfrm>
          <a:prstGeom prst="rect">
            <a:avLst/>
          </a:prstGeom>
          <a:noFill/>
        </p:spPr>
        <p:txBody>
          <a:bodyPr wrap="square" rtlCol="0">
            <a:spAutoFit/>
          </a:bodyPr>
          <a:lstStyle/>
          <a:p>
            <a:pPr algn="ctr"/>
            <a:r>
              <a:rPr lang="en-US" dirty="0" smtClean="0"/>
              <a:t>Knowledge and beliefs</a:t>
            </a:r>
            <a:endParaRPr lang="en-US" dirty="0"/>
          </a:p>
        </p:txBody>
      </p:sp>
      <p:sp>
        <p:nvSpPr>
          <p:cNvPr id="7" name="TextBox 6"/>
          <p:cNvSpPr txBox="1"/>
          <p:nvPr/>
        </p:nvSpPr>
        <p:spPr>
          <a:xfrm>
            <a:off x="7162800" y="304800"/>
            <a:ext cx="1524000" cy="646331"/>
          </a:xfrm>
          <a:prstGeom prst="rect">
            <a:avLst/>
          </a:prstGeom>
          <a:noFill/>
        </p:spPr>
        <p:txBody>
          <a:bodyPr wrap="square" rtlCol="0">
            <a:spAutoFit/>
          </a:bodyPr>
          <a:lstStyle/>
          <a:p>
            <a:pPr algn="ctr"/>
            <a:r>
              <a:rPr lang="en-US" dirty="0" smtClean="0"/>
              <a:t>Critical Issues</a:t>
            </a:r>
            <a:endParaRPr lang="en-US"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nchor Buggy Co[1].Old and Young Illusion.gif"/>
          <p:cNvPicPr>
            <a:picLocks noChangeAspect="1"/>
          </p:cNvPicPr>
          <p:nvPr/>
        </p:nvPicPr>
        <p:blipFill>
          <a:blip r:embed="rId2"/>
          <a:stretch>
            <a:fillRect/>
          </a:stretch>
        </p:blipFill>
        <p:spPr>
          <a:xfrm>
            <a:off x="2153027" y="0"/>
            <a:ext cx="4837946" cy="6858000"/>
          </a:xfrm>
          <a:prstGeom prst="rect">
            <a:avLst/>
          </a:prstGeom>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young3.jpg"/>
          <p:cNvPicPr>
            <a:picLocks noChangeAspect="1"/>
          </p:cNvPicPr>
          <p:nvPr/>
        </p:nvPicPr>
        <p:blipFill>
          <a:blip r:embed="rId2"/>
          <a:stretch>
            <a:fillRect/>
          </a:stretch>
        </p:blipFill>
        <p:spPr>
          <a:xfrm flipH="1">
            <a:off x="1828800" y="-135700"/>
            <a:ext cx="5105400" cy="6993700"/>
          </a:xfrm>
          <a:prstGeom prst="rect">
            <a:avLst/>
          </a:prstGeom>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uck.jpg"/>
          <p:cNvPicPr>
            <a:picLocks noChangeAspect="1"/>
          </p:cNvPicPr>
          <p:nvPr/>
        </p:nvPicPr>
        <p:blipFill>
          <a:blip r:embed="rId2"/>
          <a:stretch>
            <a:fillRect/>
          </a:stretch>
        </p:blipFill>
        <p:spPr>
          <a:xfrm>
            <a:off x="0" y="0"/>
            <a:ext cx="8991600" cy="700920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eaLnBrk="1" hangingPunct="1"/>
            <a:r>
              <a:rPr lang="en-US" smtClean="0"/>
              <a:t>What is your current reality?</a:t>
            </a:r>
          </a:p>
        </p:txBody>
      </p:sp>
      <p:sp>
        <p:nvSpPr>
          <p:cNvPr id="6147" name="Content Placeholder 2"/>
          <p:cNvSpPr>
            <a:spLocks noGrp="1"/>
          </p:cNvSpPr>
          <p:nvPr>
            <p:ph idx="1"/>
          </p:nvPr>
        </p:nvSpPr>
        <p:spPr/>
        <p:txBody>
          <a:bodyPr/>
          <a:lstStyle/>
          <a:p>
            <a:pPr eaLnBrk="1" hangingPunct="1"/>
            <a:r>
              <a:rPr lang="en-US" dirty="0" smtClean="0"/>
              <a:t>Write down the process you currently use for Curriculum Adoption</a:t>
            </a:r>
          </a:p>
          <a:p>
            <a:pPr eaLnBrk="1" hangingPunct="1"/>
            <a:r>
              <a:rPr lang="en-US" dirty="0" smtClean="0"/>
              <a:t>Place $ and time allotments in</a:t>
            </a:r>
          </a:p>
          <a:p>
            <a:pPr eaLnBrk="1" hangingPunct="1"/>
            <a:r>
              <a:rPr lang="en-US" dirty="0" smtClean="0"/>
              <a:t>What do you see as the strengths?</a:t>
            </a:r>
          </a:p>
          <a:p>
            <a:pPr eaLnBrk="1" hangingPunct="1"/>
            <a:r>
              <a:rPr lang="en-US" dirty="0" smtClean="0"/>
              <a:t>What do you see as the weaknesses?</a:t>
            </a:r>
          </a:p>
          <a:p>
            <a:pPr eaLnBrk="1" hangingPunct="1"/>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Effect transition="in" filter="fade">
                                      <p:cBhvr>
                                        <p:cTn id="7" dur="2000"/>
                                        <p:tgtEl>
                                          <p:spTgt spid="614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147">
                                            <p:txEl>
                                              <p:pRg st="1" end="1"/>
                                            </p:txEl>
                                          </p:spTgt>
                                        </p:tgtEl>
                                        <p:attrNameLst>
                                          <p:attrName>style.visibility</p:attrName>
                                        </p:attrNameLst>
                                      </p:cBhvr>
                                      <p:to>
                                        <p:strVal val="visible"/>
                                      </p:to>
                                    </p:set>
                                    <p:animEffect transition="in" filter="fade">
                                      <p:cBhvr>
                                        <p:cTn id="12" dur="2000"/>
                                        <p:tgtEl>
                                          <p:spTgt spid="614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147">
                                            <p:txEl>
                                              <p:pRg st="2" end="2"/>
                                            </p:txEl>
                                          </p:spTgt>
                                        </p:tgtEl>
                                        <p:attrNameLst>
                                          <p:attrName>style.visibility</p:attrName>
                                        </p:attrNameLst>
                                      </p:cBhvr>
                                      <p:to>
                                        <p:strVal val="visible"/>
                                      </p:to>
                                    </p:set>
                                    <p:animEffect transition="in" filter="fade">
                                      <p:cBhvr>
                                        <p:cTn id="17" dur="2000"/>
                                        <p:tgtEl>
                                          <p:spTgt spid="614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147">
                                            <p:txEl>
                                              <p:pRg st="3" end="3"/>
                                            </p:txEl>
                                          </p:spTgt>
                                        </p:tgtEl>
                                        <p:attrNameLst>
                                          <p:attrName>style.visibility</p:attrName>
                                        </p:attrNameLst>
                                      </p:cBhvr>
                                      <p:to>
                                        <p:strVal val="visible"/>
                                      </p:to>
                                    </p:set>
                                    <p:animEffect transition="in" filter="fade">
                                      <p:cBhvr>
                                        <p:cTn id="22" dur="2000"/>
                                        <p:tgtEl>
                                          <p:spTgt spid="614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oblet.jpg"/>
          <p:cNvPicPr>
            <a:picLocks noChangeAspect="1"/>
          </p:cNvPicPr>
          <p:nvPr/>
        </p:nvPicPr>
        <p:blipFill>
          <a:blip r:embed="rId2"/>
          <a:stretch>
            <a:fillRect/>
          </a:stretch>
        </p:blipFill>
        <p:spPr>
          <a:xfrm>
            <a:off x="1066800" y="0"/>
            <a:ext cx="6671903" cy="6705600"/>
          </a:xfrm>
          <a:prstGeom prst="rect">
            <a:avLst/>
          </a:prstGeom>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Which line is longer?</a:t>
            </a:r>
            <a:endParaRPr lang="en-US" dirty="0"/>
          </a:p>
        </p:txBody>
      </p:sp>
      <p:pic>
        <p:nvPicPr>
          <p:cNvPr id="4" name="Picture 3" descr="arrows.gif"/>
          <p:cNvPicPr>
            <a:picLocks noChangeAspect="1"/>
          </p:cNvPicPr>
          <p:nvPr/>
        </p:nvPicPr>
        <p:blipFill>
          <a:blip r:embed="rId2"/>
          <a:stretch>
            <a:fillRect/>
          </a:stretch>
        </p:blipFill>
        <p:spPr>
          <a:xfrm>
            <a:off x="457200" y="3988254"/>
            <a:ext cx="8458200" cy="2869746"/>
          </a:xfrm>
          <a:prstGeom prst="rect">
            <a:avLst/>
          </a:prstGeom>
        </p:spPr>
      </p:pic>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What do you already have in place? </a:t>
            </a:r>
            <a:endParaRPr lang="en-US" dirty="0"/>
          </a:p>
        </p:txBody>
      </p:sp>
      <p:sp>
        <p:nvSpPr>
          <p:cNvPr id="6" name="Subtitle 5"/>
          <p:cNvSpPr>
            <a:spLocks noGrp="1"/>
          </p:cNvSpPr>
          <p:nvPr>
            <p:ph type="subTitle" idx="1"/>
          </p:nvPr>
        </p:nvSpPr>
        <p:spPr/>
        <p:txBody>
          <a:bodyPr/>
          <a:lstStyle/>
          <a:p>
            <a:r>
              <a:rPr lang="en-US" dirty="0" smtClean="0"/>
              <a:t>Vision/Mission</a:t>
            </a:r>
            <a:endParaRPr lang="en-US"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latin typeface="+mj-lt"/>
              </a:rPr>
              <a:t>           Analyze student data</a:t>
            </a:r>
            <a:endParaRPr lang="en-US" dirty="0"/>
          </a:p>
        </p:txBody>
      </p:sp>
      <p:sp>
        <p:nvSpPr>
          <p:cNvPr id="31747" name="Content Placeholder 2"/>
          <p:cNvSpPr>
            <a:spLocks noGrp="1"/>
          </p:cNvSpPr>
          <p:nvPr>
            <p:ph idx="1"/>
          </p:nvPr>
        </p:nvSpPr>
        <p:spPr>
          <a:xfrm>
            <a:off x="457200" y="1600200"/>
            <a:ext cx="8382000" cy="4876800"/>
          </a:xfrm>
        </p:spPr>
        <p:txBody>
          <a:bodyPr/>
          <a:lstStyle/>
          <a:p>
            <a:pPr eaLnBrk="1" hangingPunct="1"/>
            <a:r>
              <a:rPr lang="en-US" sz="2400" dirty="0" smtClean="0"/>
              <a:t>Types of data</a:t>
            </a:r>
          </a:p>
          <a:p>
            <a:pPr eaLnBrk="1" hangingPunct="1"/>
            <a:r>
              <a:rPr lang="en-US" sz="2400" dirty="0" smtClean="0"/>
              <a:t>Demographic (student and teacher)</a:t>
            </a:r>
          </a:p>
          <a:p>
            <a:pPr eaLnBrk="1" hangingPunct="1"/>
            <a:r>
              <a:rPr lang="en-US" sz="2400" dirty="0" smtClean="0"/>
              <a:t>Multiple measures of students’ achievement of standards</a:t>
            </a:r>
          </a:p>
          <a:p>
            <a:pPr eaLnBrk="1" hangingPunct="1"/>
            <a:r>
              <a:rPr lang="en-US" sz="2400" dirty="0" smtClean="0"/>
              <a:t>Disaggregated student learning data </a:t>
            </a:r>
          </a:p>
          <a:p>
            <a:pPr eaLnBrk="1" hangingPunct="1"/>
            <a:r>
              <a:rPr lang="en-US" sz="2400" dirty="0" smtClean="0"/>
              <a:t>Data about classroom practice and student opportunity to learn</a:t>
            </a:r>
          </a:p>
          <a:p>
            <a:pPr eaLnBrk="1" hangingPunct="1"/>
            <a:r>
              <a:rPr lang="en-US" sz="2400" dirty="0" smtClean="0"/>
              <a:t>Data about pd , the school culture and leadership</a:t>
            </a:r>
          </a:p>
          <a:p>
            <a:pPr eaLnBrk="1" hangingPunct="1"/>
            <a:r>
              <a:rPr lang="en-US" sz="2400" dirty="0" smtClean="0"/>
              <a:t>Triangulate data</a:t>
            </a:r>
          </a:p>
          <a:p>
            <a:pPr eaLnBrk="1" hangingPunct="1"/>
            <a:r>
              <a:rPr lang="en-US" sz="2400" dirty="0" smtClean="0"/>
              <a:t>Develop a comprehensive assessment system to mine data</a:t>
            </a:r>
          </a:p>
        </p:txBody>
      </p:sp>
      <p:sp>
        <p:nvSpPr>
          <p:cNvPr id="4" name="Oval 3"/>
          <p:cNvSpPr/>
          <p:nvPr/>
        </p:nvSpPr>
        <p:spPr>
          <a:xfrm>
            <a:off x="228600" y="228600"/>
            <a:ext cx="2209800" cy="1219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533400" y="609600"/>
            <a:ext cx="1524000" cy="369332"/>
          </a:xfrm>
          <a:prstGeom prst="rect">
            <a:avLst/>
          </a:prstGeom>
          <a:noFill/>
        </p:spPr>
        <p:txBody>
          <a:bodyPr wrap="square" rtlCol="0">
            <a:spAutoFit/>
          </a:bodyPr>
          <a:lstStyle/>
          <a:p>
            <a:pPr algn="ctr"/>
            <a:r>
              <a:rPr lang="en-US" dirty="0" smtClean="0"/>
              <a:t>Context</a:t>
            </a:r>
            <a:endParaRPr lang="en-US"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What do you already have in place? </a:t>
            </a:r>
            <a:endParaRPr lang="en-US" dirty="0"/>
          </a:p>
        </p:txBody>
      </p:sp>
      <p:sp>
        <p:nvSpPr>
          <p:cNvPr id="6" name="Subtitle 5"/>
          <p:cNvSpPr>
            <a:spLocks noGrp="1"/>
          </p:cNvSpPr>
          <p:nvPr>
            <p:ph type="subTitle" idx="1"/>
          </p:nvPr>
        </p:nvSpPr>
        <p:spPr/>
        <p:txBody>
          <a:bodyPr/>
          <a:lstStyle/>
          <a:p>
            <a:r>
              <a:rPr lang="en-US" dirty="0" smtClean="0"/>
              <a:t>Data analysis</a:t>
            </a:r>
            <a:endParaRPr lang="en-US"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pPr eaLnBrk="1" hangingPunct="1"/>
            <a:r>
              <a:rPr lang="en-US" smtClean="0"/>
              <a:t>Set Goals</a:t>
            </a:r>
          </a:p>
        </p:txBody>
      </p:sp>
      <p:sp>
        <p:nvSpPr>
          <p:cNvPr id="32771" name="Content Placeholder 2"/>
          <p:cNvSpPr>
            <a:spLocks noGrp="1"/>
          </p:cNvSpPr>
          <p:nvPr>
            <p:ph idx="1"/>
          </p:nvPr>
        </p:nvSpPr>
        <p:spPr>
          <a:xfrm>
            <a:off x="457200" y="1981200"/>
            <a:ext cx="8229600" cy="4144963"/>
          </a:xfrm>
        </p:spPr>
        <p:txBody>
          <a:bodyPr/>
          <a:lstStyle/>
          <a:p>
            <a:pPr eaLnBrk="1" hangingPunct="1"/>
            <a:r>
              <a:rPr lang="en-US" dirty="0" smtClean="0"/>
              <a:t>Goals for student learning</a:t>
            </a:r>
          </a:p>
          <a:p>
            <a:pPr eaLnBrk="1" hangingPunct="1"/>
            <a:r>
              <a:rPr lang="en-US" dirty="0" smtClean="0"/>
              <a:t>Goals for teacher learning</a:t>
            </a:r>
          </a:p>
          <a:p>
            <a:pPr eaLnBrk="1" hangingPunct="1"/>
            <a:r>
              <a:rPr lang="en-US" dirty="0" smtClean="0"/>
              <a:t>Goals for teaching practice</a:t>
            </a:r>
          </a:p>
          <a:p>
            <a:pPr eaLnBrk="1" hangingPunct="1"/>
            <a:r>
              <a:rPr lang="en-US" dirty="0" smtClean="0"/>
              <a:t>Goals for the organization</a:t>
            </a:r>
          </a:p>
        </p:txBody>
      </p:sp>
      <p:sp>
        <p:nvSpPr>
          <p:cNvPr id="4" name="Oval 3"/>
          <p:cNvSpPr/>
          <p:nvPr/>
        </p:nvSpPr>
        <p:spPr>
          <a:xfrm>
            <a:off x="304800" y="304800"/>
            <a:ext cx="2209800" cy="1219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85800" y="609600"/>
            <a:ext cx="1524000" cy="646331"/>
          </a:xfrm>
          <a:prstGeom prst="rect">
            <a:avLst/>
          </a:prstGeom>
          <a:noFill/>
        </p:spPr>
        <p:txBody>
          <a:bodyPr wrap="square" rtlCol="0">
            <a:spAutoFit/>
          </a:bodyPr>
          <a:lstStyle/>
          <a:p>
            <a:pPr algn="ctr"/>
            <a:r>
              <a:rPr lang="en-US" dirty="0" smtClean="0"/>
              <a:t>Critical Issues</a:t>
            </a:r>
            <a:endParaRPr lang="en-US"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What do you already have in place? </a:t>
            </a:r>
            <a:endParaRPr lang="en-US" dirty="0"/>
          </a:p>
        </p:txBody>
      </p:sp>
      <p:sp>
        <p:nvSpPr>
          <p:cNvPr id="6" name="Subtitle 5"/>
          <p:cNvSpPr>
            <a:spLocks noGrp="1"/>
          </p:cNvSpPr>
          <p:nvPr>
            <p:ph type="subTitle" idx="1"/>
          </p:nvPr>
        </p:nvSpPr>
        <p:spPr/>
        <p:txBody>
          <a:bodyPr/>
          <a:lstStyle/>
          <a:p>
            <a:r>
              <a:rPr lang="en-US" dirty="0" smtClean="0"/>
              <a:t>Goal Setting</a:t>
            </a:r>
            <a:endParaRPr lang="en-US"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pPr eaLnBrk="1" hangingPunct="1"/>
            <a:r>
              <a:rPr lang="en-US" smtClean="0"/>
              <a:t>Plan</a:t>
            </a:r>
          </a:p>
        </p:txBody>
      </p:sp>
      <p:sp>
        <p:nvSpPr>
          <p:cNvPr id="33795" name="Content Placeholder 2"/>
          <p:cNvSpPr>
            <a:spLocks noGrp="1"/>
          </p:cNvSpPr>
          <p:nvPr>
            <p:ph idx="1"/>
          </p:nvPr>
        </p:nvSpPr>
        <p:spPr/>
        <p:txBody>
          <a:bodyPr/>
          <a:lstStyle/>
          <a:p>
            <a:pPr eaLnBrk="1" hangingPunct="1"/>
            <a:r>
              <a:rPr lang="en-US" dirty="0" smtClean="0"/>
              <a:t>Scan context</a:t>
            </a:r>
          </a:p>
          <a:p>
            <a:pPr eaLnBrk="1" hangingPunct="1"/>
            <a:r>
              <a:rPr lang="en-US" dirty="0" smtClean="0"/>
              <a:t>Define critical issues</a:t>
            </a:r>
          </a:p>
          <a:p>
            <a:pPr eaLnBrk="1" hangingPunct="1"/>
            <a:r>
              <a:rPr lang="en-US" dirty="0" smtClean="0"/>
              <a:t>Revisit and clarify beliefs</a:t>
            </a:r>
          </a:p>
          <a:p>
            <a:pPr eaLnBrk="1" hangingPunct="1"/>
            <a:r>
              <a:rPr lang="en-US" dirty="0" smtClean="0"/>
              <a:t>Think strategically about which strategy or combination of strategies to employ</a:t>
            </a:r>
          </a:p>
        </p:txBody>
      </p:sp>
      <p:sp>
        <p:nvSpPr>
          <p:cNvPr id="4" name="Oval 3"/>
          <p:cNvSpPr/>
          <p:nvPr/>
        </p:nvSpPr>
        <p:spPr>
          <a:xfrm>
            <a:off x="457200" y="228600"/>
            <a:ext cx="2209800" cy="1219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762000" y="609600"/>
            <a:ext cx="1524000" cy="369332"/>
          </a:xfrm>
          <a:prstGeom prst="rect">
            <a:avLst/>
          </a:prstGeom>
          <a:noFill/>
        </p:spPr>
        <p:txBody>
          <a:bodyPr wrap="square" rtlCol="0">
            <a:spAutoFit/>
          </a:bodyPr>
          <a:lstStyle/>
          <a:p>
            <a:pPr algn="ctr"/>
            <a:r>
              <a:rPr lang="en-US" dirty="0" smtClean="0"/>
              <a:t>Strategies</a:t>
            </a:r>
            <a:endParaRPr lang="en-US"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What do you already have in place? </a:t>
            </a:r>
            <a:endParaRPr lang="en-US" dirty="0"/>
          </a:p>
        </p:txBody>
      </p:sp>
      <p:sp>
        <p:nvSpPr>
          <p:cNvPr id="6" name="Subtitle 5"/>
          <p:cNvSpPr>
            <a:spLocks noGrp="1"/>
          </p:cNvSpPr>
          <p:nvPr>
            <p:ph type="subTitle" idx="1"/>
          </p:nvPr>
        </p:nvSpPr>
        <p:spPr/>
        <p:txBody>
          <a:bodyPr/>
          <a:lstStyle/>
          <a:p>
            <a:r>
              <a:rPr lang="en-US" dirty="0" smtClean="0"/>
              <a:t>Planning</a:t>
            </a:r>
            <a:endParaRPr lang="en-US"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pPr eaLnBrk="1" hangingPunct="1"/>
            <a:r>
              <a:rPr lang="en-US" smtClean="0"/>
              <a:t>Do</a:t>
            </a:r>
          </a:p>
        </p:txBody>
      </p:sp>
      <p:sp>
        <p:nvSpPr>
          <p:cNvPr id="34819" name="Content Placeholder 2"/>
          <p:cNvSpPr>
            <a:spLocks noGrp="1"/>
          </p:cNvSpPr>
          <p:nvPr>
            <p:ph idx="1"/>
          </p:nvPr>
        </p:nvSpPr>
        <p:spPr/>
        <p:txBody>
          <a:bodyPr/>
          <a:lstStyle/>
          <a:p>
            <a:pPr eaLnBrk="1" hangingPunct="1"/>
            <a:r>
              <a:rPr lang="en-US" dirty="0" smtClean="0"/>
              <a:t>Is this working?</a:t>
            </a:r>
          </a:p>
          <a:p>
            <a:pPr eaLnBrk="1" hangingPunct="1"/>
            <a:r>
              <a:rPr lang="en-US" dirty="0" smtClean="0"/>
              <a:t>Are we moving toward our goals of improved student learning?</a:t>
            </a:r>
          </a:p>
          <a:p>
            <a:pPr eaLnBrk="1" hangingPunct="1"/>
            <a:r>
              <a:rPr lang="en-US" dirty="0" smtClean="0"/>
              <a:t>Are we meeting participants’ needs?</a:t>
            </a:r>
          </a:p>
          <a:p>
            <a:pPr eaLnBrk="1" hangingPunct="1"/>
            <a:r>
              <a:rPr lang="en-US" dirty="0" smtClean="0"/>
              <a:t>Is our program, in fact a good match with our context?</a:t>
            </a:r>
          </a:p>
          <a:p>
            <a:pPr eaLnBrk="1" hangingPunct="1"/>
            <a:r>
              <a:rPr lang="en-US" dirty="0" smtClean="0"/>
              <a:t>What conditions have changed, how should we respond?</a:t>
            </a:r>
          </a:p>
          <a:p>
            <a:pPr eaLnBrk="1" hangingPunct="1"/>
            <a:r>
              <a:rPr lang="en-US" dirty="0" smtClean="0"/>
              <a:t>Bring in critical friends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eaLnBrk="1" hangingPunct="1"/>
            <a:r>
              <a:rPr lang="en-US" smtClean="0"/>
              <a:t>What is your current reality?</a:t>
            </a:r>
          </a:p>
        </p:txBody>
      </p:sp>
      <p:sp>
        <p:nvSpPr>
          <p:cNvPr id="7171" name="Content Placeholder 2"/>
          <p:cNvSpPr>
            <a:spLocks noGrp="1"/>
          </p:cNvSpPr>
          <p:nvPr>
            <p:ph idx="1"/>
          </p:nvPr>
        </p:nvSpPr>
        <p:spPr/>
        <p:txBody>
          <a:bodyPr/>
          <a:lstStyle/>
          <a:p>
            <a:pPr eaLnBrk="1" hangingPunct="1"/>
            <a:r>
              <a:rPr lang="en-US" dirty="0" smtClean="0"/>
              <a:t>Map out how professional development decisions are made in your district</a:t>
            </a:r>
          </a:p>
          <a:p>
            <a:pPr eaLnBrk="1" hangingPunct="1"/>
            <a:r>
              <a:rPr lang="en-US" dirty="0" smtClean="0"/>
              <a:t>What does professional development include?</a:t>
            </a:r>
          </a:p>
          <a:p>
            <a:pPr eaLnBrk="1" hangingPunct="1"/>
            <a:r>
              <a:rPr lang="en-US" dirty="0" smtClean="0"/>
              <a:t>Place $ and time allotments in</a:t>
            </a:r>
          </a:p>
          <a:p>
            <a:pPr eaLnBrk="1" hangingPunct="1"/>
            <a:r>
              <a:rPr lang="en-US" dirty="0" smtClean="0"/>
              <a:t>What do you see as the strengths?</a:t>
            </a:r>
          </a:p>
          <a:p>
            <a:pPr eaLnBrk="1" hangingPunct="1"/>
            <a:r>
              <a:rPr lang="en-US" dirty="0" smtClean="0"/>
              <a:t>What do you see as the weaknesses?</a:t>
            </a:r>
          </a:p>
          <a:p>
            <a:pPr eaLnBrk="1" hangingPunct="1"/>
            <a:endParaRPr lang="en-US" dirty="0" smtClean="0"/>
          </a:p>
          <a:p>
            <a:pPr eaLnBrk="1" hangingPunct="1"/>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 calcmode="lin" valueType="num">
                                      <p:cBhvr additive="base">
                                        <p:cTn id="7" dur="500" fill="hold"/>
                                        <p:tgtEl>
                                          <p:spTgt spid="717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17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171">
                                            <p:txEl>
                                              <p:pRg st="1" end="1"/>
                                            </p:txEl>
                                          </p:spTgt>
                                        </p:tgtEl>
                                        <p:attrNameLst>
                                          <p:attrName>style.visibility</p:attrName>
                                        </p:attrNameLst>
                                      </p:cBhvr>
                                      <p:to>
                                        <p:strVal val="visible"/>
                                      </p:to>
                                    </p:set>
                                    <p:anim calcmode="lin" valueType="num">
                                      <p:cBhvr additive="base">
                                        <p:cTn id="13" dur="500" fill="hold"/>
                                        <p:tgtEl>
                                          <p:spTgt spid="717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17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171">
                                            <p:txEl>
                                              <p:pRg st="2" end="2"/>
                                            </p:txEl>
                                          </p:spTgt>
                                        </p:tgtEl>
                                        <p:attrNameLst>
                                          <p:attrName>style.visibility</p:attrName>
                                        </p:attrNameLst>
                                      </p:cBhvr>
                                      <p:to>
                                        <p:strVal val="visible"/>
                                      </p:to>
                                    </p:set>
                                    <p:anim calcmode="lin" valueType="num">
                                      <p:cBhvr additive="base">
                                        <p:cTn id="19" dur="500" fill="hold"/>
                                        <p:tgtEl>
                                          <p:spTgt spid="717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17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171">
                                            <p:txEl>
                                              <p:pRg st="3" end="3"/>
                                            </p:txEl>
                                          </p:spTgt>
                                        </p:tgtEl>
                                        <p:attrNameLst>
                                          <p:attrName>style.visibility</p:attrName>
                                        </p:attrNameLst>
                                      </p:cBhvr>
                                      <p:to>
                                        <p:strVal val="visible"/>
                                      </p:to>
                                    </p:set>
                                    <p:anim calcmode="lin" valueType="num">
                                      <p:cBhvr additive="base">
                                        <p:cTn id="25" dur="500" fill="hold"/>
                                        <p:tgtEl>
                                          <p:spTgt spid="717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17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171">
                                            <p:txEl>
                                              <p:pRg st="4" end="4"/>
                                            </p:txEl>
                                          </p:spTgt>
                                        </p:tgtEl>
                                        <p:attrNameLst>
                                          <p:attrName>style.visibility</p:attrName>
                                        </p:attrNameLst>
                                      </p:cBhvr>
                                      <p:to>
                                        <p:strVal val="visible"/>
                                      </p:to>
                                    </p:set>
                                    <p:anim calcmode="lin" valueType="num">
                                      <p:cBhvr additive="base">
                                        <p:cTn id="31" dur="500" fill="hold"/>
                                        <p:tgtEl>
                                          <p:spTgt spid="7171">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171">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What do you already have in place? </a:t>
            </a:r>
            <a:endParaRPr lang="en-US" dirty="0"/>
          </a:p>
        </p:txBody>
      </p:sp>
      <p:sp>
        <p:nvSpPr>
          <p:cNvPr id="6" name="Subtitle 5"/>
          <p:cNvSpPr>
            <a:spLocks noGrp="1"/>
          </p:cNvSpPr>
          <p:nvPr>
            <p:ph type="subTitle" idx="1"/>
          </p:nvPr>
        </p:nvSpPr>
        <p:spPr/>
        <p:txBody>
          <a:bodyPr/>
          <a:lstStyle/>
          <a:p>
            <a:r>
              <a:rPr lang="en-US" dirty="0" smtClean="0"/>
              <a:t>Doing</a:t>
            </a:r>
            <a:endParaRPr lang="en-US" dirty="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eaLnBrk="1" hangingPunct="1"/>
            <a:r>
              <a:rPr lang="en-US" smtClean="0"/>
              <a:t>Evaluate</a:t>
            </a:r>
          </a:p>
        </p:txBody>
      </p:sp>
      <p:sp>
        <p:nvSpPr>
          <p:cNvPr id="35843" name="Content Placeholder 2"/>
          <p:cNvSpPr>
            <a:spLocks noGrp="1"/>
          </p:cNvSpPr>
          <p:nvPr>
            <p:ph idx="1"/>
          </p:nvPr>
        </p:nvSpPr>
        <p:spPr>
          <a:xfrm>
            <a:off x="457200" y="1600200"/>
            <a:ext cx="8458200" cy="4525963"/>
          </a:xfrm>
        </p:spPr>
        <p:txBody>
          <a:bodyPr/>
          <a:lstStyle/>
          <a:p>
            <a:pPr eaLnBrk="1" hangingPunct="1"/>
            <a:r>
              <a:rPr lang="en-US" dirty="0" smtClean="0"/>
              <a:t>What are the goals or desired outcomes?</a:t>
            </a:r>
          </a:p>
          <a:p>
            <a:pPr eaLnBrk="1" hangingPunct="1"/>
            <a:r>
              <a:rPr lang="en-US" dirty="0" smtClean="0"/>
              <a:t>How do you assess the accomplishment of the outcomes?</a:t>
            </a:r>
          </a:p>
          <a:p>
            <a:pPr eaLnBrk="1" hangingPunct="1"/>
            <a:r>
              <a:rPr lang="en-US" dirty="0" smtClean="0"/>
              <a:t>How do you acknowledge and evaluate how a professional development initiative and its participants change over time?</a:t>
            </a:r>
          </a:p>
          <a:p>
            <a:pPr eaLnBrk="1" hangingPunct="1"/>
            <a:r>
              <a:rPr lang="en-US" dirty="0" smtClean="0"/>
              <a:t>How do you take advantage of evaluation as a learning experience in itself?</a:t>
            </a: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What do you already have in place? </a:t>
            </a:r>
            <a:endParaRPr lang="en-US" dirty="0"/>
          </a:p>
        </p:txBody>
      </p:sp>
      <p:sp>
        <p:nvSpPr>
          <p:cNvPr id="6" name="Subtitle 5"/>
          <p:cNvSpPr>
            <a:spLocks noGrp="1"/>
          </p:cNvSpPr>
          <p:nvPr>
            <p:ph type="subTitle" idx="1"/>
          </p:nvPr>
        </p:nvSpPr>
        <p:spPr/>
        <p:txBody>
          <a:bodyPr/>
          <a:lstStyle/>
          <a:p>
            <a:r>
              <a:rPr lang="en-US" dirty="0" smtClean="0"/>
              <a:t>Evaluating</a:t>
            </a:r>
            <a:endParaRPr lang="en-US" dirty="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en-US" dirty="0" smtClean="0"/>
              <a:t>How do we move forward…</a:t>
            </a:r>
            <a:br>
              <a:rPr lang="en-US" dirty="0" smtClean="0"/>
            </a:br>
            <a:r>
              <a:rPr lang="en-US" sz="4800" dirty="0" smtClean="0">
                <a:solidFill>
                  <a:schemeClr val="tx2">
                    <a:lumMod val="90000"/>
                  </a:schemeClr>
                </a:solidFill>
              </a:rPr>
              <a:t>SWOT Analysis</a:t>
            </a:r>
            <a:endParaRPr lang="en-US" dirty="0">
              <a:solidFill>
                <a:schemeClr val="tx2">
                  <a:lumMod val="90000"/>
                </a:schemeClr>
              </a:solidFill>
            </a:endParaRPr>
          </a:p>
        </p:txBody>
      </p:sp>
      <p:sp>
        <p:nvSpPr>
          <p:cNvPr id="31747" name="Content Placeholder 7"/>
          <p:cNvSpPr>
            <a:spLocks noGrp="1"/>
          </p:cNvSpPr>
          <p:nvPr>
            <p:ph idx="1"/>
          </p:nvPr>
        </p:nvSpPr>
        <p:spPr>
          <a:xfrm>
            <a:off x="381000" y="2209800"/>
            <a:ext cx="8229600" cy="4389438"/>
          </a:xfrm>
        </p:spPr>
        <p:txBody>
          <a:bodyPr/>
          <a:lstStyle/>
          <a:p>
            <a:r>
              <a:rPr lang="en-US" sz="4000" smtClean="0"/>
              <a:t>Strengths</a:t>
            </a:r>
          </a:p>
          <a:p>
            <a:r>
              <a:rPr lang="en-US" sz="4000" smtClean="0"/>
              <a:t>Weaknesses</a:t>
            </a:r>
          </a:p>
          <a:p>
            <a:r>
              <a:rPr lang="en-US" sz="4000" smtClean="0"/>
              <a:t>Opportunities</a:t>
            </a:r>
          </a:p>
          <a:p>
            <a:r>
              <a:rPr lang="en-US" sz="4000" smtClean="0"/>
              <a:t>Threats</a:t>
            </a:r>
          </a:p>
          <a:p>
            <a:endParaRPr lang="en-US" sz="4000" smtClean="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Go to the SS Wiki for more information and resources:</a:t>
            </a:r>
            <a:endParaRPr lang="en-US" dirty="0"/>
          </a:p>
        </p:txBody>
      </p:sp>
      <p:sp>
        <p:nvSpPr>
          <p:cNvPr id="3" name="Content Placeholder 2"/>
          <p:cNvSpPr>
            <a:spLocks noGrp="1"/>
          </p:cNvSpPr>
          <p:nvPr>
            <p:ph type="subTitle" idx="1"/>
          </p:nvPr>
        </p:nvSpPr>
        <p:spPr>
          <a:xfrm>
            <a:off x="0" y="4038600"/>
            <a:ext cx="8915400" cy="1752600"/>
          </a:xfrm>
        </p:spPr>
        <p:txBody>
          <a:bodyPr/>
          <a:lstStyle/>
          <a:p>
            <a:r>
              <a:rPr lang="en-US" dirty="0" smtClean="0">
                <a:hlinkClick r:id="rId2"/>
              </a:rPr>
              <a:t>http://wisconsinsocialstudies.wikispaces.com/</a:t>
            </a:r>
            <a:r>
              <a:rPr lang="en-US" dirty="0" smtClean="0"/>
              <a:t> </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3"/>
          <p:cNvSpPr>
            <a:spLocks noGrp="1"/>
          </p:cNvSpPr>
          <p:nvPr>
            <p:ph type="ctrTitle"/>
          </p:nvPr>
        </p:nvSpPr>
        <p:spPr/>
        <p:txBody>
          <a:bodyPr/>
          <a:lstStyle/>
          <a:p>
            <a:pPr eaLnBrk="1" hangingPunct="1"/>
            <a:r>
              <a:rPr lang="en-US" smtClean="0"/>
              <a:t>What does the research say?</a:t>
            </a:r>
          </a:p>
        </p:txBody>
      </p:sp>
      <p:sp>
        <p:nvSpPr>
          <p:cNvPr id="8195" name="Subtitle 4"/>
          <p:cNvSpPr>
            <a:spLocks noGrp="1"/>
          </p:cNvSpPr>
          <p:nvPr>
            <p:ph type="subTitle" idx="1"/>
          </p:nvPr>
        </p:nvSpPr>
        <p:spPr/>
        <p:txBody>
          <a:bodyPr/>
          <a:lstStyle/>
          <a:p>
            <a:pPr eaLnBrk="1" hangingPunct="1"/>
            <a:endParaRPr lang="en-US"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a:blip r:embed="rId3"/>
          <a:srcRect l="2907" r="2605" b="2563"/>
          <a:stretch>
            <a:fillRect/>
          </a:stretch>
        </p:blipFill>
        <p:spPr bwMode="auto">
          <a:xfrm>
            <a:off x="381000" y="0"/>
            <a:ext cx="8610600" cy="6705600"/>
          </a:xfrm>
          <a:prstGeom prst="rect">
            <a:avLst/>
          </a:prstGeom>
          <a:noFill/>
          <a:ln w="38100" cmpd="dbl">
            <a:solidFill>
              <a:srgbClr val="000000"/>
            </a:solidFill>
            <a:miter lim="800000"/>
            <a:headEnd/>
            <a:tailEnd/>
          </a:ln>
        </p:spPr>
      </p:pic>
    </p:spTree>
  </p:cSld>
  <p:clrMapOvr>
    <a:masterClrMapping/>
  </p:clrMapOv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885</TotalTime>
  <Words>2654</Words>
  <Application>Microsoft Office PowerPoint</Application>
  <PresentationFormat>On-screen Show (4:3)</PresentationFormat>
  <Paragraphs>404</Paragraphs>
  <Slides>74</Slides>
  <Notes>12</Notes>
  <HiddenSlides>1</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74</vt:i4>
      </vt:variant>
    </vt:vector>
  </HeadingPairs>
  <TitlesOfParts>
    <vt:vector size="76" baseType="lpstr">
      <vt:lpstr>Office Theme</vt:lpstr>
      <vt:lpstr>Acrobat Document</vt:lpstr>
      <vt:lpstr>   Developing a 21st Century Professional Development Cycle   Turning the curriculum adoption cycle into a professional development cycle </vt:lpstr>
      <vt:lpstr>Key elements</vt:lpstr>
      <vt:lpstr>Introductions</vt:lpstr>
      <vt:lpstr>Why are you here? </vt:lpstr>
      <vt:lpstr>Where are we now?</vt:lpstr>
      <vt:lpstr>What is your current reality?</vt:lpstr>
      <vt:lpstr>What is your current reality?</vt:lpstr>
      <vt:lpstr>What does the research say?</vt:lpstr>
      <vt:lpstr>Slide 9</vt:lpstr>
      <vt:lpstr>Learning Cycle Model </vt:lpstr>
      <vt:lpstr>What’s actually happening</vt:lpstr>
      <vt:lpstr>Let’s look at each individually</vt:lpstr>
      <vt:lpstr>Curriculum Alignment</vt:lpstr>
      <vt:lpstr>Questions to consider…</vt:lpstr>
      <vt:lpstr>Continued…</vt:lpstr>
      <vt:lpstr>Curriculum Adoption</vt:lpstr>
      <vt:lpstr>Slide 17</vt:lpstr>
      <vt:lpstr>Slide 18</vt:lpstr>
      <vt:lpstr>Slide 19</vt:lpstr>
      <vt:lpstr>Curriculum Analysis: A Professional Development Opportunity </vt:lpstr>
      <vt:lpstr>Slide 21</vt:lpstr>
      <vt:lpstr>Conducting the Evidence- Based  Analysis</vt:lpstr>
      <vt:lpstr>The High Stakes of  Curriculum Selection</vt:lpstr>
      <vt:lpstr>Standards, Research, Instruction, and Curriculum</vt:lpstr>
      <vt:lpstr>Curriculum Design and Analysis </vt:lpstr>
      <vt:lpstr>Curriculum Adoption and Enactment </vt:lpstr>
      <vt:lpstr>Tool for analysis</vt:lpstr>
      <vt:lpstr>Slide 28</vt:lpstr>
      <vt:lpstr>Professional Development</vt:lpstr>
      <vt:lpstr>Principles of Effective Professional Development</vt:lpstr>
      <vt:lpstr>Slide 31</vt:lpstr>
      <vt:lpstr>Slide 32</vt:lpstr>
      <vt:lpstr>Slide 33</vt:lpstr>
      <vt:lpstr>Slide 34</vt:lpstr>
      <vt:lpstr>Slide 35</vt:lpstr>
      <vt:lpstr>What are your knowledge and beliefs?</vt:lpstr>
      <vt:lpstr>Slide 37</vt:lpstr>
      <vt:lpstr>What are the critical issues you face?</vt:lpstr>
      <vt:lpstr>Slide 39</vt:lpstr>
      <vt:lpstr>What is your context?</vt:lpstr>
      <vt:lpstr>Strategies </vt:lpstr>
      <vt:lpstr>Immersion</vt:lpstr>
      <vt:lpstr>Curriculum</vt:lpstr>
      <vt:lpstr>Examining Practice</vt:lpstr>
      <vt:lpstr>Collaborative Work</vt:lpstr>
      <vt:lpstr>Vehicles and Mechanisms</vt:lpstr>
      <vt:lpstr>Where are you on the continuum</vt:lpstr>
      <vt:lpstr>Which strategies are you currently using the most? </vt:lpstr>
      <vt:lpstr>Steps of one district</vt:lpstr>
      <vt:lpstr>Another example</vt:lpstr>
      <vt:lpstr>Slide 51</vt:lpstr>
      <vt:lpstr>Creating your own structure</vt:lpstr>
      <vt:lpstr>Slide 53</vt:lpstr>
      <vt:lpstr>Slide 54</vt:lpstr>
      <vt:lpstr>Slide 55</vt:lpstr>
      <vt:lpstr>Vision/Mission</vt:lpstr>
      <vt:lpstr>Slide 57</vt:lpstr>
      <vt:lpstr>Slide 58</vt:lpstr>
      <vt:lpstr>Slide 59</vt:lpstr>
      <vt:lpstr>Slide 60</vt:lpstr>
      <vt:lpstr>Which line is longer?</vt:lpstr>
      <vt:lpstr>What do you already have in place? </vt:lpstr>
      <vt:lpstr>           Analyze student data</vt:lpstr>
      <vt:lpstr>What do you already have in place? </vt:lpstr>
      <vt:lpstr>Set Goals</vt:lpstr>
      <vt:lpstr>What do you already have in place? </vt:lpstr>
      <vt:lpstr>Plan</vt:lpstr>
      <vt:lpstr>What do you already have in place? </vt:lpstr>
      <vt:lpstr>Do</vt:lpstr>
      <vt:lpstr>What do you already have in place? </vt:lpstr>
      <vt:lpstr>Evaluate</vt:lpstr>
      <vt:lpstr>What do you already have in place? </vt:lpstr>
      <vt:lpstr>How do we move forward… SWOT Analysis</vt:lpstr>
      <vt:lpstr>Go to the SS Wiki for more information and resources:</vt:lpstr>
    </vt:vector>
  </TitlesOfParts>
  <Company>State of Wisconsin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Beth E. Ratway</dc:creator>
  <cp:lastModifiedBy>Beth E. Ratway</cp:lastModifiedBy>
  <cp:revision>38</cp:revision>
  <dcterms:created xsi:type="dcterms:W3CDTF">2009-02-23T17:34:41Z</dcterms:created>
  <dcterms:modified xsi:type="dcterms:W3CDTF">2009-04-02T19:32:26Z</dcterms:modified>
</cp:coreProperties>
</file>