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56" r:id="rId2"/>
    <p:sldId id="262" r:id="rId3"/>
    <p:sldId id="304" r:id="rId4"/>
    <p:sldId id="328" r:id="rId5"/>
    <p:sldId id="366" r:id="rId6"/>
    <p:sldId id="372" r:id="rId7"/>
    <p:sldId id="373" r:id="rId8"/>
    <p:sldId id="356" r:id="rId9"/>
    <p:sldId id="287" r:id="rId10"/>
    <p:sldId id="291" r:id="rId11"/>
    <p:sldId id="299" r:id="rId12"/>
    <p:sldId id="376" r:id="rId13"/>
    <p:sldId id="301" r:id="rId14"/>
    <p:sldId id="357" r:id="rId15"/>
    <p:sldId id="311" r:id="rId16"/>
    <p:sldId id="377" r:id="rId17"/>
    <p:sldId id="363" r:id="rId18"/>
    <p:sldId id="374" r:id="rId19"/>
    <p:sldId id="371" r:id="rId20"/>
    <p:sldId id="358" r:id="rId21"/>
    <p:sldId id="361" r:id="rId22"/>
    <p:sldId id="359" r:id="rId23"/>
    <p:sldId id="367" r:id="rId24"/>
    <p:sldId id="362" r:id="rId25"/>
    <p:sldId id="364" r:id="rId26"/>
    <p:sldId id="365" r:id="rId27"/>
    <p:sldId id="369" r:id="rId28"/>
    <p:sldId id="274" r:id="rId29"/>
    <p:sldId id="275" r:id="rId30"/>
    <p:sldId id="259" r:id="rId31"/>
    <p:sldId id="261" r:id="rId32"/>
    <p:sldId id="332" r:id="rId33"/>
    <p:sldId id="276" r:id="rId34"/>
    <p:sldId id="258" r:id="rId35"/>
    <p:sldId id="333" r:id="rId36"/>
    <p:sldId id="277" r:id="rId37"/>
    <p:sldId id="349" r:id="rId38"/>
    <p:sldId id="334" r:id="rId39"/>
    <p:sldId id="278" r:id="rId40"/>
    <p:sldId id="260" r:id="rId41"/>
    <p:sldId id="282" r:id="rId42"/>
    <p:sldId id="283" r:id="rId43"/>
    <p:sldId id="284" r:id="rId44"/>
    <p:sldId id="285" r:id="rId45"/>
    <p:sldId id="286" r:id="rId46"/>
    <p:sldId id="335" r:id="rId47"/>
    <p:sldId id="279" r:id="rId48"/>
    <p:sldId id="336" r:id="rId49"/>
    <p:sldId id="280" r:id="rId50"/>
    <p:sldId id="337" r:id="rId51"/>
    <p:sldId id="375" r:id="rId52"/>
    <p:sldId id="368" r:id="rId53"/>
    <p:sldId id="370" r:id="rId54"/>
    <p:sldId id="329" r:id="rId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8" autoAdjust="0"/>
    <p:restoredTop sz="86477" autoAdjust="0"/>
  </p:normalViewPr>
  <p:slideViewPr>
    <p:cSldViewPr>
      <p:cViewPr varScale="1">
        <p:scale>
          <a:sx n="68" d="100"/>
          <a:sy n="68" d="100"/>
        </p:scale>
        <p:origin x="-954" y="-90"/>
      </p:cViewPr>
      <p:guideLst>
        <p:guide orient="horz" pos="2160"/>
        <p:guide pos="2880"/>
      </p:guideLst>
    </p:cSldViewPr>
  </p:slideViewPr>
  <p:outlineViewPr>
    <p:cViewPr>
      <p:scale>
        <a:sx n="33" d="100"/>
        <a:sy n="33" d="100"/>
      </p:scale>
      <p:origin x="0" y="924"/>
    </p:cViewPr>
  </p:outlineViewPr>
  <p:notesTextViewPr>
    <p:cViewPr>
      <p:scale>
        <a:sx n="100" d="100"/>
        <a:sy n="100" d="100"/>
      </p:scale>
      <p:origin x="0" y="0"/>
    </p:cViewPr>
  </p:notesTextViewPr>
  <p:sorterViewPr>
    <p:cViewPr>
      <p:scale>
        <a:sx n="66" d="100"/>
        <a:sy n="66" d="100"/>
      </p:scale>
      <p:origin x="0" y="1194"/>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B9DC1F6-7446-4E6F-89B6-1BE39294F40C}" type="datetimeFigureOut">
              <a:rPr lang="en-US"/>
              <a:pPr>
                <a:defRPr/>
              </a:pPr>
              <a:t>10/1/2009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2CBF6B8-2D1E-4DA3-9EF1-57DED2AC18D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4816EC7-5FD8-4C4A-A0B2-B417840A5D41}" type="datetimeFigureOut">
              <a:rPr lang="en-US"/>
              <a:pPr>
                <a:defRPr/>
              </a:pPr>
              <a:t>10/1/2009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C943D3B-0599-4715-B36E-87CFDDDCCBA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2654A7F-FE45-4EFA-826B-637C4230AC1F}" type="slidenum">
              <a:rPr lang="en-US" smtClean="0"/>
              <a:pPr>
                <a:defRPr/>
              </a:pPr>
              <a:t>10</a:t>
            </a:fld>
            <a:endParaRPr lang="en-US" dirty="0" smtClean="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600" smtClean="0"/>
              <a:t>From my experience, there are four different approaches to selecting curriculum materials.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47CC7A-D1B5-410E-839C-A2A264DAD125}" type="slidenum">
              <a:rPr lang="en-US" smtClean="0"/>
              <a:pPr>
                <a:defRPr/>
              </a:pPr>
              <a:t>11</a:t>
            </a:fld>
            <a:endParaRPr lang="en-US" dirty="0" smtClean="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DAA312-0E77-495B-B34B-9F208EF9BF72}" type="slidenum">
              <a:rPr lang="en-US" smtClean="0"/>
              <a:pPr fontAlgn="base">
                <a:spcBef>
                  <a:spcPct val="0"/>
                </a:spcBef>
                <a:spcAft>
                  <a:spcPct val="0"/>
                </a:spcAft>
                <a:defRPr/>
              </a:pPr>
              <a:t>21</a:t>
            </a:fld>
            <a:endParaRPr lang="en-US" smtClean="0"/>
          </a:p>
        </p:txBody>
      </p:sp>
      <p:sp>
        <p:nvSpPr>
          <p:cNvPr id="28675" name="Rectangle 2"/>
          <p:cNvSpPr>
            <a:spLocks noRot="1" noChangeArrowheads="1" noTextEdit="1"/>
          </p:cNvSpPr>
          <p:nvPr>
            <p:ph type="sldImg"/>
          </p:nvPr>
        </p:nvSpPr>
        <p:spPr bwMode="auto">
          <a:xfrm>
            <a:off x="1133475" y="673100"/>
            <a:ext cx="4605338" cy="3454400"/>
          </a:xfrm>
          <a:noFill/>
          <a:ln>
            <a:solidFill>
              <a:srgbClr val="000000"/>
            </a:solidFill>
            <a:miter lim="800000"/>
            <a:headEnd/>
            <a:tailEnd/>
          </a:ln>
        </p:spPr>
      </p:sp>
      <p:sp>
        <p:nvSpPr>
          <p:cNvPr id="28676" name="Rectangle 3"/>
          <p:cNvSpPr>
            <a:spLocks noGrp="1" noChangeArrowheads="1"/>
          </p:cNvSpPr>
          <p:nvPr>
            <p:ph type="body" idx="1"/>
          </p:nvPr>
        </p:nvSpPr>
        <p:spPr bwMode="auto">
          <a:xfrm>
            <a:off x="897628" y="4350271"/>
            <a:ext cx="5070510" cy="4126980"/>
          </a:xfrm>
          <a:noFill/>
        </p:spPr>
        <p:txBody>
          <a:bodyPr wrap="square" numCol="1" anchor="t" anchorCtr="0" compatLnSpc="1">
            <a:prstTxWarp prst="textNoShape">
              <a:avLst/>
            </a:prstTxWarp>
          </a:bodyPr>
          <a:lstStyle/>
          <a:p>
            <a:pPr eaLnBrk="1" hangingPunct="1">
              <a:spcBef>
                <a:spcPct val="0"/>
              </a:spcBef>
            </a:pPr>
            <a:endParaRPr lang="en-US" b="1" smtClean="0"/>
          </a:p>
          <a:p>
            <a:pPr eaLnBrk="1" hangingPunct="1">
              <a:spcBef>
                <a:spcPct val="0"/>
              </a:spcBef>
              <a:buFontTx/>
              <a:buChar char="•"/>
            </a:pPr>
            <a:r>
              <a:rPr lang="en-US" smtClean="0"/>
              <a:t>Our current assessment model focuses on core subjects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hangingPunct="1">
              <a:defRPr/>
            </a:pPr>
            <a:r>
              <a:rPr lang="en-US" dirty="0" smtClean="0"/>
              <a:t>With the principles of effective professional development as a foundation, designs for effective professional development of mathematics teachers need to proceed carefully and consider a number of different elements. The figure on this page illustrates a design framework that organizes these elements in ways that suggest both how to design a new program and how to analyze the design of an existing program.</a:t>
            </a:r>
          </a:p>
          <a:p>
            <a:pPr eaLnBrk="1" hangingPunct="1">
              <a:defRPr/>
            </a:pPr>
            <a:r>
              <a:rPr lang="en-US" dirty="0" smtClean="0"/>
              <a:t/>
            </a:r>
            <a:br>
              <a:rPr lang="en-US" dirty="0" smtClean="0"/>
            </a:br>
            <a:r>
              <a:rPr lang="en-US" dirty="0" smtClean="0"/>
              <a:t>At the center of the framework, illustrated in the rectangles connected with horizontal arrows, is a generic planning sequence, incorporating the following actions: committing to a vision and a set of standards, analyzing student learning data, goal setting, planning, doing, and evaluating. The circles above and below the planning sequence represent important inputs into the design process that can help professional developers make informed decisions. They cue designers to consider the extensive knowledge bases that can inform their work (knowledge and beliefs), to understand the unique features of their own context, to draw on a wide repertoire of professional development strategies, and to wrestle with critical issues that mathematics and science education reformers will encounter, regardless of their contexts.</a:t>
            </a:r>
            <a:br>
              <a:rPr lang="en-US" dirty="0" smtClean="0"/>
            </a:br>
            <a:r>
              <a:rPr lang="en-US" dirty="0" smtClean="0"/>
              <a:t/>
            </a:r>
            <a:br>
              <a:rPr lang="en-US" dirty="0" smtClean="0"/>
            </a:br>
            <a:r>
              <a:rPr lang="en-US" dirty="0" smtClean="0"/>
              <a:t>The arrows in the graphic indicate when in the planning sequence these inputs are most important to start to consider. For example, note that strategies are most important to consider after goals are clearly established. Otherwise, there is the danger of grabbing at strategies that may not align with your goals, meet student learning needs, or fit your context. Once an input feeds into the system, it is assumed that it will continue to inform all subsequent stages in the process. For example, knowledge and beliefs informs "commit to vision" and every subsequent step, including how the plan is designed, implemented, and evaluated. Context determines what kind of data you consider in the data analysis phase and what student, teacher, and organizational learning needs the goals should address. Plans are made and implemented based on a solid understanding of contextual factors like available time, resources, leadership, and school culture and are evaluated, in part, by the extent to which these and other context factors are positively impacted. Planners consider critical issues like equity, scale up, and building capacity early on as they set goals and develop plans, and they continue to attend to them later as they are implementing and evaluating the program. Finally, in the design framework graphic, an arrow connects evaluation back to vision and to the other inputs of knowledge &amp; beliefs, context, critical issues, and strategies to illustrate how evaluating leads to rethinking the vision, plans, goals, and actions and may change the inputs. Designs continue to evolve as professional developers learn from both their experiences and evaluation results.</a:t>
            </a:r>
            <a:br>
              <a:rPr lang="en-US" dirty="0" smtClean="0"/>
            </a:br>
            <a:r>
              <a:rPr lang="en-US" dirty="0" smtClean="0"/>
              <a:t/>
            </a:r>
            <a:br>
              <a:rPr lang="en-US" dirty="0" smtClean="0"/>
            </a:br>
            <a:r>
              <a:rPr lang="en-US" dirty="0" smtClean="0"/>
              <a:t>The process mapped out in the design framework can be used to design both small and large-scale professional development, from an individual school's program to a state-wide or national initiative. It can guide designs that involve a single strategy such as a workshop or study group or a complex multi-strategy program, combining several strategies either simultaneously or over time. For any grain size, the design framework provides a map for crafting professional development to achieve the desired goals for students and teachers. (Loucks-Horsley et al, 2003, pp. 3-4)</a:t>
            </a:r>
            <a:br>
              <a:rPr lang="en-US" dirty="0" smtClean="0"/>
            </a:b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CFE92940-F626-416F-B9F2-3C6704CE0B2B}" type="slidenum">
              <a:rPr lang="en-US" smtClean="0"/>
              <a:pPr>
                <a:defRPr/>
              </a:pPr>
              <a:t>28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Set a vision using NRC and AAAS (pg.7)</a:t>
            </a:r>
          </a:p>
          <a:p>
            <a:pPr eaLnBrk="1" hangingPunct="1">
              <a:spcBef>
                <a:spcPct val="0"/>
              </a:spcBef>
            </a:pPr>
            <a:r>
              <a:rPr lang="en-US" smtClean="0"/>
              <a:t>Set goals and that is where the knowledge was outlined (pg 7)</a:t>
            </a:r>
          </a:p>
          <a:p>
            <a:pPr eaLnBrk="1" hangingPunct="1"/>
            <a:r>
              <a:rPr lang="en-US" b="1" smtClean="0"/>
              <a:t>Knowledge &amp; Beliefs</a:t>
            </a:r>
            <a:endParaRPr lang="en-US" smtClean="0"/>
          </a:p>
          <a:p>
            <a:pPr eaLnBrk="1" hangingPunct="1"/>
            <a:r>
              <a:rPr lang="en-US" smtClean="0"/>
              <a:t>Learners and learning </a:t>
            </a:r>
          </a:p>
          <a:p>
            <a:pPr eaLnBrk="1" hangingPunct="1"/>
            <a:r>
              <a:rPr lang="en-US" smtClean="0"/>
              <a:t>Teachers and teaching </a:t>
            </a:r>
            <a:br>
              <a:rPr lang="en-US" smtClean="0"/>
            </a:br>
            <a:endParaRPr lang="en-US" smtClean="0"/>
          </a:p>
          <a:p>
            <a:pPr eaLnBrk="1" hangingPunct="1"/>
            <a:r>
              <a:rPr lang="en-US" smtClean="0"/>
              <a:t>The nature of the disciplines</a:t>
            </a:r>
            <a:br>
              <a:rPr lang="en-US" smtClean="0"/>
            </a:br>
            <a:endParaRPr lang="en-US" smtClean="0"/>
          </a:p>
          <a:p>
            <a:pPr eaLnBrk="1" hangingPunct="1"/>
            <a:r>
              <a:rPr lang="en-US" smtClean="0"/>
              <a:t>Professional development </a:t>
            </a:r>
            <a:br>
              <a:rPr lang="en-US" smtClean="0"/>
            </a:br>
            <a:endParaRPr lang="en-US" smtClean="0"/>
          </a:p>
          <a:p>
            <a:pPr eaLnBrk="1" hangingPunct="1"/>
            <a:r>
              <a:rPr lang="en-US" smtClean="0"/>
              <a:t>The change process </a:t>
            </a:r>
          </a:p>
          <a:p>
            <a:pPr eaLnBrk="1" hangingPunct="1"/>
            <a:r>
              <a:rPr lang="en-US" smtClean="0"/>
              <a:t/>
            </a:r>
            <a:br>
              <a:rPr lang="en-US" smtClean="0"/>
            </a:br>
            <a:r>
              <a:rPr lang="en-US" smtClean="0"/>
              <a:t>Current knowledge, remarkably strong in most cases, can form a firm foundation under professional development. Research suggests that learners construct their own understandings and that certain teaching strategies--such as building on prior knowledge and active exploration of concepts--can facilitate that learning.</a:t>
            </a:r>
          </a:p>
          <a:p>
            <a:pPr eaLnBrk="1" hangingPunct="1"/>
            <a:r>
              <a:rPr lang="en-US" smtClean="0"/>
              <a:t/>
            </a:r>
            <a:br>
              <a:rPr lang="en-US" smtClean="0"/>
            </a:br>
            <a:r>
              <a:rPr lang="en-US" smtClean="0"/>
              <a:t>Effective professional development involves active study, over time, of science content and pedagogy in ways that model effective learning and make direct connections with teachers' practice. Research on change indicates the importance of attending to individual teacher needs over time, providing learning opportunities tailored to those needs, and creating a climate of collegiality and experimentation and a capacity for continuous learning and support. These knowledge bases influence design decisions for effective professional development programs</a:t>
            </a:r>
          </a:p>
          <a:p>
            <a:pPr eaLnBrk="1" hangingPunct="1">
              <a:spcBef>
                <a:spcPct val="0"/>
              </a:spcBef>
            </a:pPr>
            <a:endParaRPr lang="en-US" smtClean="0"/>
          </a:p>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B55BB1-4AF1-4F62-A550-A1AA02170A3B}" type="slidenum">
              <a:rPr lang="en-US" smtClean="0"/>
              <a:pPr fontAlgn="base">
                <a:spcBef>
                  <a:spcPct val="0"/>
                </a:spcBef>
                <a:spcAft>
                  <a:spcPct val="0"/>
                </a:spcAft>
                <a:defRPr/>
              </a:pPr>
              <a:t>30</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hangingPunct="1">
              <a:defRPr/>
            </a:pPr>
            <a:r>
              <a:rPr lang="en-US" b="1" dirty="0" smtClean="0"/>
              <a:t>Critical Issues</a:t>
            </a:r>
            <a:endParaRPr lang="en-US" dirty="0" smtClean="0"/>
          </a:p>
          <a:p>
            <a:pPr eaLnBrk="1" hangingPunct="1">
              <a:defRPr/>
            </a:pPr>
            <a:r>
              <a:rPr lang="en-US" dirty="0" smtClean="0"/>
              <a:t>Ensuring equity </a:t>
            </a:r>
            <a:br>
              <a:rPr lang="en-US" dirty="0" smtClean="0"/>
            </a:br>
            <a:endParaRPr lang="en-US" dirty="0" smtClean="0"/>
          </a:p>
          <a:p>
            <a:pPr eaLnBrk="1" hangingPunct="1">
              <a:defRPr/>
            </a:pPr>
            <a:r>
              <a:rPr lang="en-US" dirty="0" smtClean="0"/>
              <a:t>Building professional culture </a:t>
            </a:r>
            <a:br>
              <a:rPr lang="en-US" dirty="0" smtClean="0"/>
            </a:br>
            <a:endParaRPr lang="en-US" dirty="0" smtClean="0"/>
          </a:p>
          <a:p>
            <a:pPr eaLnBrk="1" hangingPunct="1">
              <a:defRPr/>
            </a:pPr>
            <a:r>
              <a:rPr lang="en-US" dirty="0" smtClean="0"/>
              <a:t>Developing leadership </a:t>
            </a:r>
            <a:br>
              <a:rPr lang="en-US" dirty="0" smtClean="0"/>
            </a:br>
            <a:endParaRPr lang="en-US" dirty="0" smtClean="0"/>
          </a:p>
          <a:p>
            <a:pPr eaLnBrk="1" hangingPunct="1">
              <a:defRPr/>
            </a:pPr>
            <a:r>
              <a:rPr lang="en-US" dirty="0" smtClean="0"/>
              <a:t>Building capacity for professional learning </a:t>
            </a:r>
            <a:br>
              <a:rPr lang="en-US" dirty="0" smtClean="0"/>
            </a:br>
            <a:endParaRPr lang="en-US" dirty="0" smtClean="0"/>
          </a:p>
          <a:p>
            <a:pPr eaLnBrk="1" hangingPunct="1">
              <a:defRPr/>
            </a:pPr>
            <a:r>
              <a:rPr lang="en-US" dirty="0" smtClean="0"/>
              <a:t>Scaling up resources </a:t>
            </a:r>
            <a:br>
              <a:rPr lang="en-US" dirty="0" smtClean="0"/>
            </a:br>
            <a:endParaRPr lang="en-US" dirty="0" smtClean="0"/>
          </a:p>
          <a:p>
            <a:pPr eaLnBrk="1" hangingPunct="1">
              <a:defRPr/>
            </a:pPr>
            <a:r>
              <a:rPr lang="en-US" dirty="0" smtClean="0"/>
              <a:t>Garnering public support </a:t>
            </a:r>
            <a:br>
              <a:rPr lang="en-US" dirty="0" smtClean="0"/>
            </a:br>
            <a:endParaRPr lang="en-US" dirty="0" smtClean="0"/>
          </a:p>
          <a:p>
            <a:pPr eaLnBrk="1" hangingPunct="1">
              <a:defRPr/>
            </a:pPr>
            <a:r>
              <a:rPr lang="en-US" dirty="0" smtClean="0"/>
              <a:t>Supporting standards and frameworks</a:t>
            </a:r>
            <a:br>
              <a:rPr lang="en-US" dirty="0" smtClean="0"/>
            </a:br>
            <a:endParaRPr lang="en-US" dirty="0" smtClean="0"/>
          </a:p>
          <a:p>
            <a:pPr eaLnBrk="1" hangingPunct="1">
              <a:defRPr/>
            </a:pPr>
            <a:r>
              <a:rPr lang="en-US" dirty="0" smtClean="0"/>
              <a:t>Evaluating professional development </a:t>
            </a:r>
            <a:br>
              <a:rPr lang="en-US" dirty="0" smtClean="0"/>
            </a:br>
            <a:endParaRPr lang="en-US" dirty="0" smtClean="0"/>
          </a:p>
          <a:p>
            <a:pPr eaLnBrk="1" hangingPunct="1">
              <a:defRPr/>
            </a:pPr>
            <a:r>
              <a:rPr lang="en-US" dirty="0" smtClean="0"/>
              <a:t>Finding time for professional development </a:t>
            </a:r>
          </a:p>
          <a:p>
            <a:pPr eaLnBrk="1" hangingPunct="1">
              <a:defRPr/>
            </a:pPr>
            <a:r>
              <a:rPr lang="en-US" dirty="0" smtClean="0"/>
              <a:t/>
            </a:r>
            <a:br>
              <a:rPr lang="en-US" dirty="0" smtClean="0"/>
            </a:br>
            <a:r>
              <a:rPr lang="en-US" dirty="0" smtClean="0"/>
              <a:t>There are at least nine issues that designers of professional development must consider that carry the message: Ignore them at your peril! These may not all require attention at the onset but should be considered as the initiative or program unfolds. </a:t>
            </a:r>
          </a:p>
          <a:p>
            <a:pPr eaLnBrk="1" hangingPunct="1">
              <a:defRPr/>
            </a:pPr>
            <a:r>
              <a:rPr lang="en-US" dirty="0" smtClean="0"/>
              <a:t/>
            </a:r>
            <a:br>
              <a:rPr lang="en-US" dirty="0" smtClean="0"/>
            </a:br>
            <a:r>
              <a:rPr lang="en-US" dirty="0" smtClean="0"/>
              <a:t>Ensuring equity and supporting new standards and frameworks through professional development promote high-quality learning for all students and maximize the likelihood that current improvement efforts will reach their goals. Such issues as building capacity, developing leadership, and scaling up influence the extent to which teachers change their practice. Only when they are addressed by a professional development program will changes made by individual teachers extend beyond their classrooms to the education system. </a:t>
            </a:r>
          </a:p>
          <a:p>
            <a:pPr eaLnBrk="1" hangingPunct="1">
              <a:defRPr/>
            </a:pPr>
            <a:r>
              <a:rPr lang="en-US" dirty="0" smtClean="0"/>
              <a:t/>
            </a:r>
            <a:br>
              <a:rPr lang="en-US" dirty="0" smtClean="0"/>
            </a:br>
            <a:r>
              <a:rPr lang="en-US" dirty="0" smtClean="0"/>
              <a:t>Attention paid to garnering public support and evaluating professional development helps ensure sustained commitment to a program that works effectively. All nine of the critical issues should concern professional developers at some time in their work. </a:t>
            </a:r>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9CA2CFD4-C8D3-471C-96EC-1D6C3153838A}" type="slidenum">
              <a:rPr lang="en-US" smtClean="0"/>
              <a:pPr>
                <a:defRPr/>
              </a:pPr>
              <a:t>31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Some contextual factors (pg. 5-6 local rule and structure) No analysis of student data</a:t>
            </a:r>
          </a:p>
          <a:p>
            <a:pPr eaLnBrk="1" hangingPunct="1"/>
            <a:r>
              <a:rPr lang="en-US" b="1" dirty="0" smtClean="0"/>
              <a:t>Context</a:t>
            </a:r>
            <a:endParaRPr lang="en-US" dirty="0" smtClean="0"/>
          </a:p>
          <a:p>
            <a:pPr eaLnBrk="1" hangingPunct="1"/>
            <a:r>
              <a:rPr lang="en-US" dirty="0" smtClean="0"/>
              <a:t>Students </a:t>
            </a:r>
            <a:br>
              <a:rPr lang="en-US" dirty="0" smtClean="0"/>
            </a:br>
            <a:endParaRPr lang="en-US" dirty="0" smtClean="0"/>
          </a:p>
          <a:p>
            <a:pPr eaLnBrk="1" hangingPunct="1"/>
            <a:r>
              <a:rPr lang="en-US" dirty="0" smtClean="0"/>
              <a:t>Teachers </a:t>
            </a:r>
            <a:br>
              <a:rPr lang="en-US" dirty="0" smtClean="0"/>
            </a:br>
            <a:endParaRPr lang="en-US" dirty="0" smtClean="0"/>
          </a:p>
          <a:p>
            <a:pPr eaLnBrk="1" hangingPunct="1"/>
            <a:r>
              <a:rPr lang="en-US" dirty="0" smtClean="0"/>
              <a:t>Practices </a:t>
            </a:r>
            <a:br>
              <a:rPr lang="en-US" dirty="0" smtClean="0"/>
            </a:br>
            <a:endParaRPr lang="en-US" dirty="0" smtClean="0"/>
          </a:p>
          <a:p>
            <a:pPr eaLnBrk="1" hangingPunct="1"/>
            <a:r>
              <a:rPr lang="en-US" dirty="0" smtClean="0"/>
              <a:t>Policies </a:t>
            </a:r>
            <a:br>
              <a:rPr lang="en-US" dirty="0" smtClean="0"/>
            </a:br>
            <a:endParaRPr lang="en-US" dirty="0" smtClean="0"/>
          </a:p>
          <a:p>
            <a:pPr eaLnBrk="1" hangingPunct="1"/>
            <a:r>
              <a:rPr lang="en-US" dirty="0" smtClean="0"/>
              <a:t>Resources </a:t>
            </a:r>
            <a:br>
              <a:rPr lang="en-US" dirty="0" smtClean="0"/>
            </a:br>
            <a:endParaRPr lang="en-US" dirty="0" smtClean="0"/>
          </a:p>
          <a:p>
            <a:pPr eaLnBrk="1" hangingPunct="1"/>
            <a:r>
              <a:rPr lang="en-US" dirty="0" smtClean="0"/>
              <a:t>Organizational culture </a:t>
            </a:r>
            <a:br>
              <a:rPr lang="en-US" dirty="0" smtClean="0"/>
            </a:br>
            <a:endParaRPr lang="en-US" dirty="0" smtClean="0"/>
          </a:p>
          <a:p>
            <a:pPr eaLnBrk="1" hangingPunct="1"/>
            <a:r>
              <a:rPr lang="en-US" dirty="0" smtClean="0"/>
              <a:t>Organizational structures </a:t>
            </a:r>
            <a:br>
              <a:rPr lang="en-US" dirty="0" smtClean="0"/>
            </a:br>
            <a:endParaRPr lang="en-US" dirty="0" smtClean="0"/>
          </a:p>
          <a:p>
            <a:pPr eaLnBrk="1" hangingPunct="1"/>
            <a:r>
              <a:rPr lang="en-US" dirty="0" smtClean="0"/>
              <a:t>History of professional development </a:t>
            </a:r>
            <a:br>
              <a:rPr lang="en-US" dirty="0" smtClean="0"/>
            </a:br>
            <a:endParaRPr lang="en-US" dirty="0" smtClean="0"/>
          </a:p>
          <a:p>
            <a:pPr eaLnBrk="1" hangingPunct="1"/>
            <a:r>
              <a:rPr lang="en-US" dirty="0" smtClean="0"/>
              <a:t>Parents and community </a:t>
            </a:r>
          </a:p>
          <a:p>
            <a:pPr eaLnBrk="1" hangingPunct="1"/>
            <a:r>
              <a:rPr lang="en-US" dirty="0" smtClean="0"/>
              <a:t/>
            </a:r>
            <a:br>
              <a:rPr lang="en-US" dirty="0" smtClean="0"/>
            </a:br>
            <a:r>
              <a:rPr lang="en-US" dirty="0" smtClean="0"/>
              <a:t>A thorough examination of factors in the context that participants bring to the program also assists in design. The needs and nature of the students; the backgrounds, needs, and teaching responsibilities of the teachers; the resources available and degree of community support; the organization, expectations, and current demands of the schools and districts--all are important considerations in the design of professional development for mathematics teachers</a:t>
            </a:r>
          </a:p>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DE0E26-EBA4-44A3-AE32-12A8339FF2EC}" type="slidenum">
              <a:rPr lang="en-US" smtClean="0"/>
              <a:pPr fontAlgn="base">
                <a:spcBef>
                  <a:spcPct val="0"/>
                </a:spcBef>
                <a:spcAft>
                  <a:spcPct val="0"/>
                </a:spcAft>
                <a:defRPr/>
              </a:pPr>
              <a:t>34</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hangingPunct="1">
              <a:defRPr/>
            </a:pPr>
            <a:r>
              <a:rPr lang="en-US" b="1" dirty="0" smtClean="0"/>
              <a:t>Critical Issues</a:t>
            </a:r>
            <a:endParaRPr lang="en-US" dirty="0" smtClean="0"/>
          </a:p>
          <a:p>
            <a:pPr eaLnBrk="1" hangingPunct="1">
              <a:defRPr/>
            </a:pPr>
            <a:r>
              <a:rPr lang="en-US" dirty="0" smtClean="0"/>
              <a:t>Ensuring equity </a:t>
            </a:r>
            <a:br>
              <a:rPr lang="en-US" dirty="0" smtClean="0"/>
            </a:br>
            <a:endParaRPr lang="en-US" dirty="0" smtClean="0"/>
          </a:p>
          <a:p>
            <a:pPr eaLnBrk="1" hangingPunct="1">
              <a:defRPr/>
            </a:pPr>
            <a:r>
              <a:rPr lang="en-US" dirty="0" smtClean="0"/>
              <a:t>Building professional culture </a:t>
            </a:r>
            <a:br>
              <a:rPr lang="en-US" dirty="0" smtClean="0"/>
            </a:br>
            <a:endParaRPr lang="en-US" dirty="0" smtClean="0"/>
          </a:p>
          <a:p>
            <a:pPr eaLnBrk="1" hangingPunct="1">
              <a:defRPr/>
            </a:pPr>
            <a:r>
              <a:rPr lang="en-US" dirty="0" smtClean="0"/>
              <a:t>Developing leadership </a:t>
            </a:r>
            <a:br>
              <a:rPr lang="en-US" dirty="0" smtClean="0"/>
            </a:br>
            <a:endParaRPr lang="en-US" dirty="0" smtClean="0"/>
          </a:p>
          <a:p>
            <a:pPr eaLnBrk="1" hangingPunct="1">
              <a:defRPr/>
            </a:pPr>
            <a:r>
              <a:rPr lang="en-US" dirty="0" smtClean="0"/>
              <a:t>Building capacity for professional learning </a:t>
            </a:r>
            <a:br>
              <a:rPr lang="en-US" dirty="0" smtClean="0"/>
            </a:br>
            <a:endParaRPr lang="en-US" dirty="0" smtClean="0"/>
          </a:p>
          <a:p>
            <a:pPr eaLnBrk="1" hangingPunct="1">
              <a:defRPr/>
            </a:pPr>
            <a:r>
              <a:rPr lang="en-US" dirty="0" smtClean="0"/>
              <a:t>Scaling up resources </a:t>
            </a:r>
            <a:br>
              <a:rPr lang="en-US" dirty="0" smtClean="0"/>
            </a:br>
            <a:endParaRPr lang="en-US" dirty="0" smtClean="0"/>
          </a:p>
          <a:p>
            <a:pPr eaLnBrk="1" hangingPunct="1">
              <a:defRPr/>
            </a:pPr>
            <a:r>
              <a:rPr lang="en-US" dirty="0" smtClean="0"/>
              <a:t>Garnering public support </a:t>
            </a:r>
            <a:br>
              <a:rPr lang="en-US" dirty="0" smtClean="0"/>
            </a:br>
            <a:endParaRPr lang="en-US" dirty="0" smtClean="0"/>
          </a:p>
          <a:p>
            <a:pPr eaLnBrk="1" hangingPunct="1">
              <a:defRPr/>
            </a:pPr>
            <a:r>
              <a:rPr lang="en-US" dirty="0" smtClean="0"/>
              <a:t>Supporting standards and frameworks</a:t>
            </a:r>
            <a:br>
              <a:rPr lang="en-US" dirty="0" smtClean="0"/>
            </a:br>
            <a:endParaRPr lang="en-US" dirty="0" smtClean="0"/>
          </a:p>
          <a:p>
            <a:pPr eaLnBrk="1" hangingPunct="1">
              <a:defRPr/>
            </a:pPr>
            <a:r>
              <a:rPr lang="en-US" dirty="0" smtClean="0"/>
              <a:t>Evaluating professional development </a:t>
            </a:r>
            <a:br>
              <a:rPr lang="en-US" dirty="0" smtClean="0"/>
            </a:br>
            <a:endParaRPr lang="en-US" dirty="0" smtClean="0"/>
          </a:p>
          <a:p>
            <a:pPr eaLnBrk="1" hangingPunct="1">
              <a:defRPr/>
            </a:pPr>
            <a:r>
              <a:rPr lang="en-US" dirty="0" smtClean="0"/>
              <a:t>Finding time for professional development </a:t>
            </a:r>
          </a:p>
          <a:p>
            <a:pPr eaLnBrk="1" hangingPunct="1">
              <a:defRPr/>
            </a:pPr>
            <a:r>
              <a:rPr lang="en-US" dirty="0" smtClean="0"/>
              <a:t/>
            </a:r>
            <a:br>
              <a:rPr lang="en-US" dirty="0" smtClean="0"/>
            </a:br>
            <a:r>
              <a:rPr lang="en-US" dirty="0" smtClean="0"/>
              <a:t>There are at least nine issues that designers of professional development must consider that carry the message: Ignore them at your peril! These may not all require attention at the onset but should be considered as the initiative or program unfolds. </a:t>
            </a:r>
          </a:p>
          <a:p>
            <a:pPr eaLnBrk="1" hangingPunct="1">
              <a:defRPr/>
            </a:pPr>
            <a:r>
              <a:rPr lang="en-US" dirty="0" smtClean="0"/>
              <a:t/>
            </a:r>
            <a:br>
              <a:rPr lang="en-US" dirty="0" smtClean="0"/>
            </a:br>
            <a:r>
              <a:rPr lang="en-US" dirty="0" smtClean="0"/>
              <a:t>Ensuring equity and supporting new standards and frameworks through professional development promote high-quality learning for all students and maximize the likelihood that current improvement efforts will reach their goals. Such issues as building capacity, developing leadership, and scaling up influence the extent to which teachers change their practice. Only when they are addressed by a professional development program will changes made by individual teachers extend beyond their classrooms to the education system. </a:t>
            </a:r>
          </a:p>
          <a:p>
            <a:pPr eaLnBrk="1" hangingPunct="1">
              <a:defRPr/>
            </a:pPr>
            <a:r>
              <a:rPr lang="en-US" dirty="0" smtClean="0"/>
              <a:t/>
            </a:r>
            <a:br>
              <a:rPr lang="en-US" dirty="0" smtClean="0"/>
            </a:br>
            <a:r>
              <a:rPr lang="en-US" dirty="0" smtClean="0"/>
              <a:t>Attention paid to garnering public support and evaluating professional development helps ensure sustained commitment to a program that works effectively. All nine of the critical issues should concern professional developers at some time in their work. </a:t>
            </a:r>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9CA2CFD4-C8D3-471C-96EC-1D6C3153838A}" type="slidenum">
              <a:rPr lang="en-US" smtClean="0"/>
              <a:pPr>
                <a:defRPr/>
              </a:pPr>
              <a:t>37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smtClean="0"/>
              <a:t>15 Strategies for Professional Development</a:t>
            </a:r>
            <a:endParaRPr lang="en-US" dirty="0" smtClean="0"/>
          </a:p>
          <a:p>
            <a:pPr eaLnBrk="1" hangingPunct="1"/>
            <a:r>
              <a:rPr lang="en-US" dirty="0" smtClean="0"/>
              <a:t/>
            </a:r>
            <a:br>
              <a:rPr lang="en-US" dirty="0" smtClean="0"/>
            </a:br>
            <a:r>
              <a:rPr lang="en-US" dirty="0" smtClean="0"/>
              <a:t>Fifteen strategies for professional development are summarized in the next section of this publication. The strategies are the "toolkit" from which professional developers can design their programs or initiatives. They expand the professional development repertoire far beyond the more typical </a:t>
            </a:r>
            <a:r>
              <a:rPr lang="en-US" dirty="0" err="1" smtClean="0"/>
              <a:t>inservice</a:t>
            </a:r>
            <a:r>
              <a:rPr lang="en-US" dirty="0" smtClean="0"/>
              <a:t> workshops, courses, and institutes (although these are included as well). A well-chosen array of experiences will promote teachers' opportunities for growth in many different areas of knowledge and skill, and in a wide variety of contexts. </a:t>
            </a:r>
          </a:p>
          <a:p>
            <a:pPr eaLnBrk="1" hangingPunct="1"/>
            <a:r>
              <a:rPr lang="en-US" dirty="0" smtClean="0"/>
              <a:t/>
            </a:r>
            <a:br>
              <a:rPr lang="en-US" dirty="0" smtClean="0"/>
            </a:br>
            <a:r>
              <a:rPr lang="en-US" dirty="0" smtClean="0"/>
              <a:t>Those looking for a few discrete, clearly effective "models of professional development" will be disappointed that none exist. Every situation and initiative requires its own unique model. But this does not mean that each program needs to start from scratch. As explanation of this design model indicates, there is a broad and deep base of information, research, and, indeed, wisdom that can be drawn upon to build unique and successful professional development opportunities for science teachers. </a:t>
            </a:r>
            <a:br>
              <a:rPr lang="en-US" dirty="0" smtClean="0"/>
            </a:br>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9C33778-BADB-404C-A3EC-63F270368FD2}" type="slidenum">
              <a:rPr lang="en-US" smtClean="0"/>
              <a:pPr>
                <a:defRPr/>
              </a:pPr>
              <a:t>40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Comic Sans MS" pitchFamily="66"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latin typeface="Comic Sans MS" pitchFamily="66"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AFA0775-F636-4F03-AD34-B409100CDAF3}" type="datetimeFigureOut">
              <a:rPr lang="en-US"/>
              <a:pPr>
                <a:defRPr/>
              </a:pPr>
              <a:t>10/1/2009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4447E8-4E90-4C29-94B3-EF1CDA304EB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785D50-A9D9-412E-A801-81FB32771E17}" type="datetimeFigureOut">
              <a:rPr lang="en-US"/>
              <a:pPr>
                <a:defRPr/>
              </a:pPr>
              <a:t>10/1/2009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EE00CC-EEF7-4040-9755-A4317B52A51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48F7A4-F7EC-4E2A-BDD3-F21E5D7F8E3A}" type="datetimeFigureOut">
              <a:rPr lang="en-US"/>
              <a:pPr>
                <a:defRPr/>
              </a:pPr>
              <a:t>10/1/2009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55ED83-7DA3-482A-B638-73F9CF66502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1C964EC-55C1-4DDE-9B9B-DED019A871C7}" type="datetimeFigureOut">
              <a:rPr lang="en-US"/>
              <a:pPr>
                <a:defRPr/>
              </a:pPr>
              <a:t>10/1/2009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293528-4989-4A14-88F8-F8593D1B79F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D13DD8D-4AF0-43C8-9660-529A6A8FC578}" type="datetimeFigureOut">
              <a:rPr lang="en-US"/>
              <a:pPr>
                <a:defRPr/>
              </a:pPr>
              <a:t>10/1/2009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42ABE1-F4A2-49F5-BB48-448468883C5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5354DC8-A04A-4F69-9727-3E931F904B09}" type="datetimeFigureOut">
              <a:rPr lang="en-US"/>
              <a:pPr>
                <a:defRPr/>
              </a:pPr>
              <a:t>10/1/2009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AC14D0-9B1F-4A86-96BB-2B2580295BE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BBEE13D-81D6-4C72-AC23-E624ABD5AC6E}" type="datetimeFigureOut">
              <a:rPr lang="en-US"/>
              <a:pPr>
                <a:defRPr/>
              </a:pPr>
              <a:t>10/1/2009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9C0A3FA-A902-47AE-9102-4C7CE9056F7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1CC3E2-A6E8-4A4D-8B64-4431B03AEDBD}" type="datetimeFigureOut">
              <a:rPr lang="en-US"/>
              <a:pPr>
                <a:defRPr/>
              </a:pPr>
              <a:t>10/1/2009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D371402-D043-4E12-88ED-181DF31E421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75F4C8-75D6-4194-AEA0-8DF1FC876069}" type="datetimeFigureOut">
              <a:rPr lang="en-US"/>
              <a:pPr>
                <a:defRPr/>
              </a:pPr>
              <a:t>10/1/2009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D4CEA0B-4D1F-4BEF-8166-20EA87A0849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ED3F53-B792-4CD2-A534-F573AB5D12FF}" type="datetimeFigureOut">
              <a:rPr lang="en-US"/>
              <a:pPr>
                <a:defRPr/>
              </a:pPr>
              <a:t>10/1/2009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615887-9D11-409B-BD83-E822072B037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27E8B5-3AF9-4AD2-90BA-EFF2DF7454D6}" type="datetimeFigureOut">
              <a:rPr lang="en-US"/>
              <a:pPr>
                <a:defRPr/>
              </a:pPr>
              <a:t>10/1/2009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C1B576-3A01-4694-B249-28465DD83D2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5" name="Picture 7" descr="C:\Documents and Settings\ratwabe\Local Settings\Temporary Internet Files\Content.IE5\S3C3E16R\MPj04372070000[1].jpg"/>
          <p:cNvPicPr>
            <a:picLocks noChangeAspect="1" noChangeArrowheads="1"/>
          </p:cNvPicPr>
          <p:nvPr userDrawn="1"/>
        </p:nvPicPr>
        <p:blipFill>
          <a:blip r:embed="rId13" cstate="print">
            <a:lum bright="40000" contrast="-25000"/>
          </a:blip>
          <a:srcRect/>
          <a:stretch>
            <a:fillRect/>
          </a:stretch>
        </p:blipFill>
        <p:spPr bwMode="auto">
          <a:xfrm>
            <a:off x="0" y="0"/>
            <a:ext cx="9144000" cy="6781800"/>
          </a:xfrm>
          <a:prstGeom prst="rect">
            <a:avLst/>
          </a:prstGeom>
          <a:noFill/>
        </p:spPr>
      </p:pic>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CC72B02-1B1F-4516-8494-C5FA2390A15A}" type="datetimeFigureOut">
              <a:rPr lang="en-US"/>
              <a:pPr>
                <a:defRPr/>
              </a:pPr>
              <a:t>10/1/2009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D3D88-98FA-4078-8F6E-077D32E15F6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Comic Sans MS" pitchFamily="66" charset="0"/>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bg1"/>
          </a:solidFill>
          <a:latin typeface="Comic Sans MS" pitchFamily="66" charset="0"/>
        </a:defRPr>
      </a:lvl6pPr>
      <a:lvl7pPr marL="914400" algn="ctr" rtl="0" fontAlgn="base">
        <a:spcBef>
          <a:spcPct val="0"/>
        </a:spcBef>
        <a:spcAft>
          <a:spcPct val="0"/>
        </a:spcAft>
        <a:defRPr sz="4400">
          <a:solidFill>
            <a:schemeClr val="bg1"/>
          </a:solidFill>
          <a:latin typeface="Comic Sans MS" pitchFamily="66" charset="0"/>
        </a:defRPr>
      </a:lvl7pPr>
      <a:lvl8pPr marL="1371600" algn="ctr" rtl="0" fontAlgn="base">
        <a:spcBef>
          <a:spcPct val="0"/>
        </a:spcBef>
        <a:spcAft>
          <a:spcPct val="0"/>
        </a:spcAft>
        <a:defRPr sz="4400">
          <a:solidFill>
            <a:schemeClr val="bg1"/>
          </a:solidFill>
          <a:latin typeface="Comic Sans MS" pitchFamily="66" charset="0"/>
        </a:defRPr>
      </a:lvl8pPr>
      <a:lvl9pPr marL="1828800" algn="ctr" rtl="0" fontAlgn="base">
        <a:spcBef>
          <a:spcPct val="0"/>
        </a:spcBef>
        <a:spcAft>
          <a:spcPct val="0"/>
        </a:spcAft>
        <a:defRPr sz="4400">
          <a:solidFill>
            <a:schemeClr val="bg1"/>
          </a:solidFill>
          <a:latin typeface="Comic Sans MS" pitchFamily="66"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Comic Sans MS" pitchFamily="66"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omic Sans MS" pitchFamily="66"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omic Sans MS" pitchFamily="66"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omic Sans MS" pitchFamily="66"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hyperlink" Target="http://www.edweek.org/ew/articles/2009/09/15/04mct_books-extinct.h29.html?tkn=ZXMFWeWW%2FH1LmdvCM5sqnBgAshO1kz2ZQ1Sj"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teachersourcebook.org/tsb/articles/2009/10/01/01ning.h03.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1.jpeg"/></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ww.21stcenturyskills.org/documents/p21_framework_definitions_052909.pdf" TargetMode="External"/><Relationship Id="rId2" Type="http://schemas.openxmlformats.org/officeDocument/2006/relationships/hyperlink" Target="http://www.21stcenturyskills.org/index.php?option=com_content&amp;task=view&amp;id=82&amp;Itemid=185"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oRBchZLkQR0"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wested.org/tal/five_film_categories/PROFESSIONAL_DEVELOPMENT/framework.html#immersion" TargetMode="External"/><Relationship Id="rId7" Type="http://schemas.openxmlformats.org/officeDocument/2006/relationships/hyperlink" Target="http://www.wested.org/tal/five_film_categories/PROFESSIONAL_DEVELOPMENT/framework.html#vehiclesmech"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wested.org/tal/five_film_categories/PROFESSIONAL_DEVELOPMENT/framework.html#collabwork" TargetMode="External"/><Relationship Id="rId5" Type="http://schemas.openxmlformats.org/officeDocument/2006/relationships/hyperlink" Target="http://www.wested.org/tal/five_film_categories/PROFESSIONAL_DEVELOPMENT/framework.html#exampractice" TargetMode="External"/><Relationship Id="rId4" Type="http://schemas.openxmlformats.org/officeDocument/2006/relationships/hyperlink" Target="http://www.wested.org/tal/five_film_categories/PROFESSIONAL_DEVELOPMENT/framework.html#curriculum"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isconsinsocialstudies.wikispaces.co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8600" y="914400"/>
            <a:ext cx="8534400" cy="1470025"/>
          </a:xfrm>
        </p:spPr>
        <p:txBody>
          <a:bodyPr/>
          <a:lstStyle/>
          <a:p>
            <a:pPr eaLnBrk="1" hangingPunct="1"/>
            <a:r>
              <a:rPr lang="en-US" sz="3600" dirty="0" smtClean="0"/>
              <a:t/>
            </a:r>
            <a:br>
              <a:rPr lang="en-US" sz="3600" dirty="0" smtClean="0"/>
            </a:br>
            <a:r>
              <a:rPr lang="en-US" sz="3600" dirty="0" smtClean="0"/>
              <a:t> </a:t>
            </a:r>
            <a:br>
              <a:rPr lang="en-US" sz="3600" dirty="0" smtClean="0"/>
            </a:br>
            <a:r>
              <a:rPr lang="en-US" sz="3600" b="1" dirty="0" smtClean="0"/>
              <a:t> Creating a 21st Century Curriculum Adoption Cycle </a:t>
            </a:r>
            <a:r>
              <a:rPr lang="en-US" sz="3600" b="1" dirty="0" smtClean="0"/>
              <a:t/>
            </a:r>
            <a:br>
              <a:rPr lang="en-US" sz="3600" b="1" dirty="0" smtClean="0"/>
            </a:br>
            <a:r>
              <a:rPr lang="en-US" sz="3600" b="1" dirty="0" smtClean="0"/>
              <a:t/>
            </a:r>
            <a:br>
              <a:rPr lang="en-US" sz="3600" b="1" dirty="0" smtClean="0"/>
            </a:br>
            <a:r>
              <a:rPr lang="en-US" sz="3600" dirty="0" smtClean="0"/>
              <a:t> </a:t>
            </a:r>
            <a:r>
              <a:rPr lang="en-US" sz="2800" b="1" i="1" dirty="0" smtClean="0"/>
              <a:t>Turning the curriculum adoption cycle into a professional development cycle</a:t>
            </a:r>
            <a:r>
              <a:rPr lang="en-US" sz="3600" dirty="0" smtClean="0"/>
              <a:t/>
            </a:r>
            <a:br>
              <a:rPr lang="en-US" sz="3600" dirty="0" smtClean="0"/>
            </a:br>
            <a:endParaRPr lang="en-US" sz="3600" dirty="0" smtClean="0"/>
          </a:p>
        </p:txBody>
      </p:sp>
      <p:sp>
        <p:nvSpPr>
          <p:cNvPr id="3075" name="Subtitle 2"/>
          <p:cNvSpPr>
            <a:spLocks noGrp="1"/>
          </p:cNvSpPr>
          <p:nvPr>
            <p:ph type="subTitle" idx="1"/>
          </p:nvPr>
        </p:nvSpPr>
        <p:spPr>
          <a:xfrm>
            <a:off x="228600" y="3962400"/>
            <a:ext cx="8534400" cy="1752600"/>
          </a:xfrm>
        </p:spPr>
        <p:txBody>
          <a:bodyPr/>
          <a:lstStyle/>
          <a:p>
            <a:pPr eaLnBrk="1" hangingPunct="1"/>
            <a:r>
              <a:rPr lang="en-US" sz="1800" smtClean="0"/>
              <a:t>Adapted from Designing Professional Development for Teachers of Science and Mathematics by Susan Loucks-Horsley, Peter W. Hewson, Nancy Love, and Katherine E. Stiles, with Hubert M. Dyasi, Susan N. Friel, Judith Mumme, Cary I. Sneider, and Karen L. Worth (Thousand Oaks, CA: Corwin Press, 1998). The book is a product of the National Institute for Science Education, funded by the National Science Foundation.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Rot="1" noChangeArrowheads="1"/>
          </p:cNvSpPr>
          <p:nvPr/>
        </p:nvSpPr>
        <p:spPr bwMode="auto">
          <a:xfrm>
            <a:off x="2362200" y="0"/>
            <a:ext cx="6477000" cy="990600"/>
          </a:xfrm>
          <a:prstGeom prst="rect">
            <a:avLst/>
          </a:prstGeom>
          <a:noFill/>
          <a:ln w="9525">
            <a:noFill/>
            <a:miter lim="800000"/>
            <a:headEnd/>
            <a:tailEnd/>
          </a:ln>
          <a:effectLst/>
        </p:spPr>
        <p:txBody>
          <a:bodyPr anchor="ctr"/>
          <a:lstStyle/>
          <a:p>
            <a:pPr>
              <a:defRPr/>
            </a:pPr>
            <a:r>
              <a:rPr lang="en-US" sz="3200" b="1" dirty="0">
                <a:solidFill>
                  <a:schemeClr val="hlink"/>
                </a:solidFill>
                <a:effectLst>
                  <a:outerShdw blurRad="38100" dist="38100" dir="2700000" algn="tl">
                    <a:srgbClr val="C0C0C0"/>
                  </a:outerShdw>
                </a:effectLst>
                <a:latin typeface="Georgia" pitchFamily="18" charset="0"/>
              </a:rPr>
              <a:t>Curriculum Adoption Models</a:t>
            </a:r>
            <a:r>
              <a:rPr lang="en-US" sz="2400" b="1" dirty="0">
                <a:solidFill>
                  <a:schemeClr val="accent1"/>
                </a:solidFill>
                <a:effectLst>
                  <a:outerShdw blurRad="38100" dist="38100" dir="2700000" algn="tl">
                    <a:srgbClr val="C0C0C0"/>
                  </a:outerShdw>
                </a:effectLst>
                <a:latin typeface="Georgia" pitchFamily="18" charset="0"/>
              </a:rPr>
              <a:t> </a:t>
            </a:r>
            <a:endParaRPr lang="en-US" sz="2400" b="1" dirty="0">
              <a:solidFill>
                <a:schemeClr val="accent1"/>
              </a:solidFill>
              <a:latin typeface="Georgia" pitchFamily="18" charset="0"/>
            </a:endParaRPr>
          </a:p>
        </p:txBody>
      </p:sp>
      <p:pic>
        <p:nvPicPr>
          <p:cNvPr id="38918" name="Picture 6" descr="84m"/>
          <p:cNvPicPr>
            <a:picLocks noChangeAspect="1" noChangeArrowheads="1"/>
          </p:cNvPicPr>
          <p:nvPr/>
        </p:nvPicPr>
        <p:blipFill>
          <a:blip r:embed="rId3" cstate="print"/>
          <a:srcRect/>
          <a:stretch>
            <a:fillRect/>
          </a:stretch>
        </p:blipFill>
        <p:spPr bwMode="auto">
          <a:xfrm>
            <a:off x="889000" y="381000"/>
            <a:ext cx="971550" cy="1447800"/>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
        <p:nvSpPr>
          <p:cNvPr id="38919" name="Text Box 7"/>
          <p:cNvSpPr txBox="1">
            <a:spLocks noChangeArrowheads="1"/>
          </p:cNvSpPr>
          <p:nvPr/>
        </p:nvSpPr>
        <p:spPr bwMode="auto">
          <a:xfrm>
            <a:off x="2057400" y="914400"/>
            <a:ext cx="6248400" cy="581025"/>
          </a:xfrm>
          <a:prstGeom prst="rect">
            <a:avLst/>
          </a:prstGeom>
          <a:noFill/>
          <a:ln w="9525">
            <a:noFill/>
            <a:miter lim="800000"/>
            <a:headEnd/>
            <a:tailEnd/>
          </a:ln>
        </p:spPr>
        <p:txBody>
          <a:bodyPr>
            <a:spAutoFit/>
          </a:bodyPr>
          <a:lstStyle/>
          <a:p>
            <a:pPr>
              <a:buClr>
                <a:schemeClr val="tx1"/>
              </a:buClr>
              <a:buSzPts val="1800"/>
              <a:buFont typeface="Arial" charset="0"/>
              <a:buNone/>
            </a:pPr>
            <a:r>
              <a:rPr lang="en-US" sz="1600" b="1" i="1">
                <a:solidFill>
                  <a:schemeClr val="hlink"/>
                </a:solidFill>
                <a:latin typeface="Georgia" pitchFamily="18" charset="0"/>
              </a:rPr>
              <a:t>Individual Teacher</a:t>
            </a:r>
          </a:p>
          <a:p>
            <a:pPr>
              <a:buClr>
                <a:schemeClr val="tx1"/>
              </a:buClr>
              <a:buSzPts val="1800"/>
              <a:buFont typeface="Arial" charset="0"/>
              <a:buChar char="•"/>
            </a:pPr>
            <a:r>
              <a:rPr lang="en-US" sz="1600" b="1">
                <a:latin typeface="Georgia" pitchFamily="18" charset="0"/>
              </a:rPr>
              <a:t> reviews and selects their own instructional materials.</a:t>
            </a:r>
          </a:p>
        </p:txBody>
      </p:sp>
      <p:sp>
        <p:nvSpPr>
          <p:cNvPr id="38920" name="Text Box 8"/>
          <p:cNvSpPr txBox="1">
            <a:spLocks noChangeArrowheads="1"/>
          </p:cNvSpPr>
          <p:nvPr/>
        </p:nvSpPr>
        <p:spPr bwMode="auto">
          <a:xfrm>
            <a:off x="2057400" y="1565275"/>
            <a:ext cx="6705600" cy="1314450"/>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a:t>
            </a:r>
          </a:p>
          <a:p>
            <a:pPr>
              <a:buFontTx/>
              <a:buChar char="•"/>
            </a:pPr>
            <a:r>
              <a:rPr lang="en-US" sz="1600" b="1">
                <a:latin typeface="Georgia" pitchFamily="18" charset="0"/>
              </a:rPr>
              <a:t> each individual reviews (pilot tests) different materials.  </a:t>
            </a:r>
          </a:p>
          <a:p>
            <a:pPr>
              <a:buFontTx/>
              <a:buChar char="•"/>
            </a:pPr>
            <a:r>
              <a:rPr lang="en-US" sz="1600" b="1">
                <a:latin typeface="Georgia" pitchFamily="18" charset="0"/>
              </a:rPr>
              <a:t> instructional materials selected on basis of individual</a:t>
            </a:r>
          </a:p>
          <a:p>
            <a:r>
              <a:rPr lang="en-US" sz="1600" b="1">
                <a:latin typeface="Georgia" pitchFamily="18" charset="0"/>
              </a:rPr>
              <a:t>   reviews.</a:t>
            </a:r>
          </a:p>
          <a:p>
            <a:r>
              <a:rPr lang="en-US" sz="1600" b="1">
                <a:latin typeface="Georgia" pitchFamily="18" charset="0"/>
              </a:rPr>
              <a:t>_____________________________________________</a:t>
            </a:r>
          </a:p>
        </p:txBody>
      </p:sp>
      <p:sp>
        <p:nvSpPr>
          <p:cNvPr id="38921" name="Text Box 9"/>
          <p:cNvSpPr txBox="1">
            <a:spLocks noChangeArrowheads="1"/>
          </p:cNvSpPr>
          <p:nvPr/>
        </p:nvSpPr>
        <p:spPr bwMode="auto">
          <a:xfrm>
            <a:off x="2133600" y="2895600"/>
            <a:ext cx="6400800" cy="1619250"/>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a:t>
            </a:r>
          </a:p>
          <a:p>
            <a:pPr>
              <a:buFontTx/>
              <a:buChar char="•"/>
            </a:pPr>
            <a:r>
              <a:rPr lang="en-US" sz="1600" b="1">
                <a:latin typeface="Georgia" pitchFamily="18" charset="0"/>
              </a:rPr>
              <a:t> materials reviewed and evaluated as a group</a:t>
            </a:r>
            <a:r>
              <a:rPr lang="en-US">
                <a:latin typeface="Georgia" pitchFamily="18" charset="0"/>
              </a:rPr>
              <a:t> </a:t>
            </a:r>
            <a:r>
              <a:rPr lang="en-US" sz="1600" b="1">
                <a:latin typeface="Georgia" pitchFamily="18" charset="0"/>
              </a:rPr>
              <a:t>using </a:t>
            </a:r>
          </a:p>
          <a:p>
            <a:r>
              <a:rPr lang="en-US" sz="1600" b="1">
                <a:latin typeface="Georgia" pitchFamily="18" charset="0"/>
              </a:rPr>
              <a:t>  </a:t>
            </a:r>
            <a:r>
              <a:rPr lang="en-US" sz="1600" b="1" u="sng">
                <a:latin typeface="Georgia" pitchFamily="18" charset="0"/>
              </a:rPr>
              <a:t>established criteria</a:t>
            </a:r>
            <a:r>
              <a:rPr lang="en-US" sz="1600" b="1">
                <a:latin typeface="Georgia" pitchFamily="18" charset="0"/>
              </a:rPr>
              <a:t> found in published </a:t>
            </a:r>
            <a:r>
              <a:rPr lang="en-US" sz="1600" b="1" u="sng">
                <a:latin typeface="Georgia" pitchFamily="18" charset="0"/>
              </a:rPr>
              <a:t>checklists</a:t>
            </a:r>
            <a:r>
              <a:rPr lang="en-US" sz="1600" b="1">
                <a:latin typeface="Georgia" pitchFamily="18" charset="0"/>
              </a:rPr>
              <a:t>.</a:t>
            </a:r>
          </a:p>
          <a:p>
            <a:pPr>
              <a:buFontTx/>
              <a:buChar char="•"/>
            </a:pPr>
            <a:r>
              <a:rPr lang="en-US" sz="1600" b="1">
                <a:latin typeface="Georgia" pitchFamily="18" charset="0"/>
              </a:rPr>
              <a:t> adoption decision based on number of established criteria met by each program.</a:t>
            </a:r>
          </a:p>
          <a:p>
            <a:r>
              <a:rPr lang="en-US" b="1"/>
              <a:t>____________________________________</a:t>
            </a:r>
          </a:p>
        </p:txBody>
      </p:sp>
      <p:sp>
        <p:nvSpPr>
          <p:cNvPr id="38922" name="Text Box 10"/>
          <p:cNvSpPr txBox="1">
            <a:spLocks noChangeArrowheads="1"/>
          </p:cNvSpPr>
          <p:nvPr/>
        </p:nvSpPr>
        <p:spPr bwMode="auto">
          <a:xfrm>
            <a:off x="228600" y="4724400"/>
            <a:ext cx="7543800" cy="1558925"/>
          </a:xfrm>
          <a:prstGeom prst="rect">
            <a:avLst/>
          </a:prstGeom>
          <a:noFill/>
          <a:ln w="9525">
            <a:noFill/>
            <a:miter lim="800000"/>
            <a:headEnd/>
            <a:tailEnd/>
          </a:ln>
        </p:spPr>
        <p:txBody>
          <a:bodyPr>
            <a:spAutoFit/>
          </a:bodyPr>
          <a:lstStyle/>
          <a:p>
            <a:r>
              <a:rPr lang="en-US" sz="1600" b="1" i="1">
                <a:solidFill>
                  <a:schemeClr val="hlink"/>
                </a:solidFill>
                <a:latin typeface="Georgia" pitchFamily="18" charset="0"/>
              </a:rPr>
              <a:t>Selection Committee Works as a Collaborative Group</a:t>
            </a:r>
            <a:endParaRPr lang="en-US" sz="1600" b="1">
              <a:solidFill>
                <a:schemeClr val="hlink"/>
              </a:solidFill>
              <a:latin typeface="Georgia" pitchFamily="18" charset="0"/>
            </a:endParaRPr>
          </a:p>
          <a:p>
            <a:pPr>
              <a:buFontTx/>
              <a:buChar char="•"/>
            </a:pPr>
            <a:r>
              <a:rPr lang="en-US" sz="1600" b="1">
                <a:latin typeface="Georgia" pitchFamily="18" charset="0"/>
              </a:rPr>
              <a:t> establishes their own evaluation criteria. </a:t>
            </a:r>
          </a:p>
          <a:p>
            <a:pPr>
              <a:buFontTx/>
              <a:buChar char="•"/>
            </a:pPr>
            <a:r>
              <a:rPr lang="en-US" sz="1600" b="1">
                <a:latin typeface="Georgia" pitchFamily="18" charset="0"/>
              </a:rPr>
              <a:t> designs or adapts selection scoring </a:t>
            </a:r>
            <a:r>
              <a:rPr lang="en-US" sz="1600" b="1" u="sng">
                <a:latin typeface="Georgia" pitchFamily="18" charset="0"/>
              </a:rPr>
              <a:t>rubrics</a:t>
            </a:r>
            <a:r>
              <a:rPr lang="en-US" sz="1600" b="1">
                <a:latin typeface="Georgia" pitchFamily="18" charset="0"/>
              </a:rPr>
              <a:t>.</a:t>
            </a:r>
          </a:p>
          <a:p>
            <a:pPr>
              <a:buFontTx/>
              <a:buChar char="•"/>
            </a:pPr>
            <a:r>
              <a:rPr lang="en-US" sz="1600" b="1">
                <a:latin typeface="Georgia" pitchFamily="18" charset="0"/>
              </a:rPr>
              <a:t> collectively examines and evaluates all materials.</a:t>
            </a:r>
          </a:p>
          <a:p>
            <a:pPr>
              <a:buFontTx/>
              <a:buChar char="•"/>
            </a:pPr>
            <a:r>
              <a:rPr lang="en-US" sz="1600" b="1">
                <a:latin typeface="Georgia" pitchFamily="18" charset="0"/>
              </a:rPr>
              <a:t> uses </a:t>
            </a:r>
            <a:r>
              <a:rPr lang="en-US" sz="1600" b="1" u="sng">
                <a:latin typeface="Georgia" pitchFamily="18" charset="0"/>
              </a:rPr>
              <a:t>quantitative data</a:t>
            </a:r>
            <a:r>
              <a:rPr lang="en-US" sz="1600" b="1">
                <a:latin typeface="Georgia" pitchFamily="18" charset="0"/>
              </a:rPr>
              <a:t> to compare programs and justify selection</a:t>
            </a:r>
          </a:p>
          <a:p>
            <a:r>
              <a:rPr lang="en-US" sz="1600" b="1">
                <a:latin typeface="Georgia" pitchFamily="18" charset="0"/>
              </a:rPr>
              <a:t>  decision.</a:t>
            </a:r>
          </a:p>
        </p:txBody>
      </p:sp>
      <p:pic>
        <p:nvPicPr>
          <p:cNvPr id="38926" name="Picture 14" descr="March_of_the_Penguins_3365_medium"/>
          <p:cNvPicPr>
            <a:picLocks noChangeAspect="1" noChangeArrowheads="1"/>
          </p:cNvPicPr>
          <p:nvPr/>
        </p:nvPicPr>
        <p:blipFill>
          <a:blip r:embed="rId4" cstate="print"/>
          <a:srcRect/>
          <a:stretch>
            <a:fillRect/>
          </a:stretch>
        </p:blipFill>
        <p:spPr bwMode="auto">
          <a:xfrm>
            <a:off x="762000" y="2819400"/>
            <a:ext cx="1239838" cy="1706563"/>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pic>
        <p:nvPicPr>
          <p:cNvPr id="38929" name="Picture 17"/>
          <p:cNvPicPr>
            <a:picLocks noChangeAspect="1" noChangeArrowheads="1"/>
          </p:cNvPicPr>
          <p:nvPr/>
        </p:nvPicPr>
        <p:blipFill>
          <a:blip r:embed="rId5" cstate="print"/>
          <a:srcRect/>
          <a:stretch>
            <a:fillRect/>
          </a:stretch>
        </p:blipFill>
        <p:spPr bwMode="auto">
          <a:xfrm>
            <a:off x="8193088" y="1752600"/>
            <a:ext cx="950912" cy="1371600"/>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pic>
        <p:nvPicPr>
          <p:cNvPr id="38931" name="Picture 19"/>
          <p:cNvPicPr>
            <a:picLocks noChangeAspect="1" noChangeArrowheads="1"/>
          </p:cNvPicPr>
          <p:nvPr/>
        </p:nvPicPr>
        <p:blipFill>
          <a:blip r:embed="rId6" cstate="print"/>
          <a:srcRect/>
          <a:stretch>
            <a:fillRect/>
          </a:stretch>
        </p:blipFill>
        <p:spPr bwMode="auto">
          <a:xfrm>
            <a:off x="6172200" y="4648200"/>
            <a:ext cx="2743200" cy="900113"/>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9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8919"/>
                                        </p:tgtEl>
                                        <p:attrNameLst>
                                          <p:attrName>style.visibility</p:attrName>
                                        </p:attrNameLst>
                                      </p:cBhvr>
                                      <p:to>
                                        <p:strVal val="visible"/>
                                      </p:to>
                                    </p:set>
                                    <p:animEffect transition="in" filter="box(in)">
                                      <p:cBhvr>
                                        <p:cTn id="13" dur="500"/>
                                        <p:tgtEl>
                                          <p:spTgt spid="38919"/>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8920"/>
                                        </p:tgtEl>
                                        <p:attrNameLst>
                                          <p:attrName>style.visibility</p:attrName>
                                        </p:attrNameLst>
                                      </p:cBhvr>
                                      <p:to>
                                        <p:strVal val="visible"/>
                                      </p:to>
                                    </p:set>
                                    <p:animEffect transition="in" filter="box(in)">
                                      <p:cBhvr>
                                        <p:cTn id="18" dur="500"/>
                                        <p:tgtEl>
                                          <p:spTgt spid="3892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8921"/>
                                        </p:tgtEl>
                                        <p:attrNameLst>
                                          <p:attrName>style.visibility</p:attrName>
                                        </p:attrNameLst>
                                      </p:cBhvr>
                                      <p:to>
                                        <p:strVal val="visible"/>
                                      </p:to>
                                    </p:set>
                                    <p:animEffect transition="in" filter="box(in)">
                                      <p:cBhvr>
                                        <p:cTn id="23" dur="500"/>
                                        <p:tgtEl>
                                          <p:spTgt spid="38921"/>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8922"/>
                                        </p:tgtEl>
                                        <p:attrNameLst>
                                          <p:attrName>style.visibility</p:attrName>
                                        </p:attrNameLst>
                                      </p:cBhvr>
                                      <p:to>
                                        <p:strVal val="visible"/>
                                      </p:to>
                                    </p:set>
                                    <p:animEffect transition="in" filter="box(in)">
                                      <p:cBhvr>
                                        <p:cTn id="28" dur="500"/>
                                        <p:tgtEl>
                                          <p:spTgt spid="38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9" grpId="0"/>
      <p:bldP spid="38920" grpId="0"/>
      <p:bldP spid="38921" grpId="0"/>
      <p:bldP spid="389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8" name="Picture 8"/>
          <p:cNvPicPr>
            <a:picLocks noChangeAspect="1" noChangeArrowheads="1"/>
          </p:cNvPicPr>
          <p:nvPr/>
        </p:nvPicPr>
        <p:blipFill>
          <a:blip r:embed="rId3" cstate="print"/>
          <a:srcRect/>
          <a:stretch>
            <a:fillRect/>
          </a:stretch>
        </p:blipFill>
        <p:spPr bwMode="auto">
          <a:xfrm>
            <a:off x="4805363" y="3597275"/>
            <a:ext cx="2967037" cy="2955925"/>
          </a:xfrm>
          <a:prstGeom prst="rect">
            <a:avLst/>
          </a:prstGeom>
          <a:noFill/>
          <a:ln w="9525">
            <a:noFill/>
            <a:miter lim="800000"/>
            <a:headEnd/>
            <a:tailEnd/>
          </a:ln>
          <a:effectLst>
            <a:outerShdw dist="107763" dir="2700000" algn="ctr" rotWithShape="0">
              <a:schemeClr val="bg2">
                <a:alpha val="50000"/>
              </a:schemeClr>
            </a:outerShdw>
          </a:effectLst>
        </p:spPr>
      </p:pic>
      <p:sp>
        <p:nvSpPr>
          <p:cNvPr id="81929" name="Text Box 9"/>
          <p:cNvSpPr txBox="1">
            <a:spLocks noChangeArrowheads="1"/>
          </p:cNvSpPr>
          <p:nvPr/>
        </p:nvSpPr>
        <p:spPr bwMode="auto">
          <a:xfrm>
            <a:off x="3962400" y="1752600"/>
            <a:ext cx="4724400" cy="1619250"/>
          </a:xfrm>
          <a:prstGeom prst="rect">
            <a:avLst/>
          </a:prstGeom>
          <a:noFill/>
          <a:ln w="3175">
            <a:solidFill>
              <a:schemeClr val="tx1"/>
            </a:solidFill>
            <a:miter lim="800000"/>
            <a:headEnd/>
            <a:tailEnd/>
          </a:ln>
        </p:spPr>
        <p:txBody>
          <a:bodyPr>
            <a:spAutoFit/>
          </a:bodyPr>
          <a:lstStyle/>
          <a:p>
            <a:r>
              <a:rPr lang="en-US" sz="2000" b="1">
                <a:solidFill>
                  <a:schemeClr val="hlink"/>
                </a:solidFill>
                <a:latin typeface="Georgia" pitchFamily="18" charset="0"/>
              </a:rPr>
              <a:t>Many teachers rely on textbooks to provide some or all of their content and pedagogical content knowledge. </a:t>
            </a:r>
          </a:p>
          <a:p>
            <a:r>
              <a:rPr lang="en-US" sz="2000" b="1">
                <a:solidFill>
                  <a:schemeClr val="hlink"/>
                </a:solidFill>
                <a:latin typeface="Georgia" pitchFamily="18" charset="0"/>
              </a:rPr>
              <a:t>	           Kesidou &amp; Roseman</a:t>
            </a:r>
          </a:p>
        </p:txBody>
      </p:sp>
      <p:pic>
        <p:nvPicPr>
          <p:cNvPr id="81931" name="Picture 11" descr="money"/>
          <p:cNvPicPr>
            <a:picLocks noChangeAspect="1" noChangeArrowheads="1"/>
          </p:cNvPicPr>
          <p:nvPr/>
        </p:nvPicPr>
        <p:blipFill>
          <a:blip r:embed="rId4" cstate="print"/>
          <a:srcRect/>
          <a:stretch>
            <a:fillRect/>
          </a:stretch>
        </p:blipFill>
        <p:spPr bwMode="auto">
          <a:xfrm>
            <a:off x="1984375" y="1600200"/>
            <a:ext cx="1139825" cy="1981200"/>
          </a:xfrm>
          <a:prstGeom prst="rect">
            <a:avLst/>
          </a:prstGeom>
          <a:noFill/>
          <a:effectLst>
            <a:outerShdw dist="107763" dir="2700000" algn="ctr" rotWithShape="0">
              <a:srgbClr val="808080">
                <a:alpha val="50000"/>
              </a:srgbClr>
            </a:outerShdw>
          </a:effectLst>
        </p:spPr>
      </p:pic>
      <p:sp>
        <p:nvSpPr>
          <p:cNvPr id="81932" name="Rectangle 12"/>
          <p:cNvSpPr>
            <a:spLocks noChangeArrowheads="1"/>
          </p:cNvSpPr>
          <p:nvPr/>
        </p:nvSpPr>
        <p:spPr bwMode="auto">
          <a:xfrm>
            <a:off x="685800" y="3733800"/>
            <a:ext cx="3352800" cy="2838450"/>
          </a:xfrm>
          <a:prstGeom prst="rect">
            <a:avLst/>
          </a:prstGeom>
          <a:noFill/>
          <a:ln w="3175">
            <a:solidFill>
              <a:schemeClr val="tx1"/>
            </a:solidFill>
            <a:miter lim="800000"/>
            <a:headEnd/>
            <a:tailEnd/>
          </a:ln>
        </p:spPr>
        <p:txBody>
          <a:bodyPr anchor="ctr">
            <a:spAutoFit/>
          </a:bodyPr>
          <a:lstStyle/>
          <a:p>
            <a:r>
              <a:rPr lang="en-US" sz="2000" b="1">
                <a:solidFill>
                  <a:schemeClr val="hlink"/>
                </a:solidFill>
                <a:latin typeface="Georgia" pitchFamily="18" charset="0"/>
              </a:rPr>
              <a:t>“Textbook purchases constitute a significant portion of school district budgets…  Depending on the subject, a single elementary textbook can range in price from $30 to $100.”</a:t>
            </a:r>
          </a:p>
        </p:txBody>
      </p:sp>
      <p:sp>
        <p:nvSpPr>
          <p:cNvPr id="81933" name="Rectangle 13"/>
          <p:cNvSpPr>
            <a:spLocks noGrp="1" noChangeArrowheads="1"/>
          </p:cNvSpPr>
          <p:nvPr>
            <p:ph type="title"/>
          </p:nvPr>
        </p:nvSpPr>
        <p:spPr>
          <a:xfrm>
            <a:off x="762000" y="301625"/>
            <a:ext cx="8153400" cy="1069975"/>
          </a:xfrm>
        </p:spPr>
        <p:txBody>
          <a:bodyPr/>
          <a:lstStyle/>
          <a:p>
            <a:pPr eaLnBrk="1" hangingPunct="1">
              <a:defRPr/>
            </a:pPr>
            <a:r>
              <a:rPr lang="en-US" sz="3200" b="1" dirty="0">
                <a:effectLst>
                  <a:outerShdw blurRad="38100" dist="38100" dir="2700000" algn="tl">
                    <a:srgbClr val="C0C0C0"/>
                  </a:outerShdw>
                </a:effectLst>
                <a:latin typeface="Georgia" pitchFamily="18" charset="0"/>
              </a:rPr>
              <a:t>The High Stakes of </a:t>
            </a:r>
            <a:br>
              <a:rPr lang="en-US" sz="3200" b="1" dirty="0">
                <a:effectLst>
                  <a:outerShdw blurRad="38100" dist="38100" dir="2700000" algn="tl">
                    <a:srgbClr val="C0C0C0"/>
                  </a:outerShdw>
                </a:effectLst>
                <a:latin typeface="Georgia" pitchFamily="18" charset="0"/>
              </a:rPr>
            </a:br>
            <a:r>
              <a:rPr lang="en-US" sz="3200" b="1" dirty="0">
                <a:effectLst>
                  <a:outerShdw blurRad="38100" dist="38100" dir="2700000" algn="tl">
                    <a:srgbClr val="C0C0C0"/>
                  </a:outerShdw>
                </a:effectLst>
                <a:latin typeface="Georgia" pitchFamily="18" charset="0"/>
              </a:rPr>
              <a:t>Curriculum Selection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19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Books Face Extinction as Schools Go High-Tech</a:t>
            </a:r>
            <a:endParaRPr lang="en-US" dirty="0"/>
          </a:p>
        </p:txBody>
      </p:sp>
      <p:sp>
        <p:nvSpPr>
          <p:cNvPr id="3" name="Content Placeholder 2"/>
          <p:cNvSpPr>
            <a:spLocks noGrp="1"/>
          </p:cNvSpPr>
          <p:nvPr>
            <p:ph idx="1"/>
          </p:nvPr>
        </p:nvSpPr>
        <p:spPr/>
        <p:txBody>
          <a:bodyPr/>
          <a:lstStyle/>
          <a:p>
            <a:r>
              <a:rPr lang="en-US" dirty="0" smtClean="0"/>
              <a:t>"If you look at a textbook it's very static. It's very convoluted</a:t>
            </a:r>
            <a:r>
              <a:rPr lang="en-US" dirty="0" smtClean="0"/>
              <a:t>,“</a:t>
            </a:r>
          </a:p>
          <a:p>
            <a:r>
              <a:rPr lang="en-US" dirty="0" smtClean="0"/>
              <a:t>The state Department of Education's latest survey on school technology found that 474 out of 706 public school districts had plans to upgrade their curriculum materials from print to digital.</a:t>
            </a:r>
          </a:p>
          <a:p>
            <a:endParaRPr lang="en-US" dirty="0"/>
          </a:p>
        </p:txBody>
      </p:sp>
      <p:sp>
        <p:nvSpPr>
          <p:cNvPr id="5" name="TextBox 4"/>
          <p:cNvSpPr txBox="1"/>
          <p:nvPr/>
        </p:nvSpPr>
        <p:spPr>
          <a:xfrm>
            <a:off x="304800" y="6211669"/>
            <a:ext cx="8610600" cy="253916"/>
          </a:xfrm>
          <a:prstGeom prst="rect">
            <a:avLst/>
          </a:prstGeom>
          <a:noFill/>
        </p:spPr>
        <p:txBody>
          <a:bodyPr wrap="square" rtlCol="0">
            <a:spAutoFit/>
          </a:bodyPr>
          <a:lstStyle/>
          <a:p>
            <a:r>
              <a:rPr lang="en-US" sz="1050" dirty="0" smtClean="0">
                <a:hlinkClick r:id="rId2"/>
              </a:rPr>
              <a:t>http://</a:t>
            </a:r>
            <a:r>
              <a:rPr lang="en-US" sz="1050" dirty="0" smtClean="0">
                <a:hlinkClick r:id="rId2"/>
              </a:rPr>
              <a:t>www.edweek.org/ew/articles/2009/09/15/04mct_books-extinct.h29.html?tkn=ZXMFWeWW%2FH1LmdvCM5sqnBgAshO1kz2ZQ1Sj</a:t>
            </a:r>
            <a:r>
              <a:rPr lang="en-US" sz="1050" dirty="0" smtClean="0"/>
              <a:t> </a:t>
            </a:r>
            <a:endParaRPr lang="en-US" sz="105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ctrTitle"/>
          </p:nvPr>
        </p:nvSpPr>
        <p:spPr/>
        <p:txBody>
          <a:bodyPr/>
          <a:lstStyle/>
          <a:p>
            <a:pPr eaLnBrk="1" hangingPunct="1"/>
            <a:r>
              <a:rPr lang="en-US" smtClean="0"/>
              <a:t>Professional Development</a:t>
            </a:r>
          </a:p>
        </p:txBody>
      </p:sp>
      <p:sp>
        <p:nvSpPr>
          <p:cNvPr id="25603" name="Subtitle 4"/>
          <p:cNvSpPr>
            <a:spLocks noGrp="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What is your current reality?</a:t>
            </a:r>
          </a:p>
        </p:txBody>
      </p:sp>
      <p:sp>
        <p:nvSpPr>
          <p:cNvPr id="7171" name="Content Placeholder 2"/>
          <p:cNvSpPr>
            <a:spLocks noGrp="1"/>
          </p:cNvSpPr>
          <p:nvPr>
            <p:ph idx="1"/>
          </p:nvPr>
        </p:nvSpPr>
        <p:spPr/>
        <p:txBody>
          <a:bodyPr/>
          <a:lstStyle/>
          <a:p>
            <a:pPr eaLnBrk="1" hangingPunct="1"/>
            <a:r>
              <a:rPr lang="en-US" dirty="0" smtClean="0"/>
              <a:t>Map out how professional development decisions are made in your district</a:t>
            </a:r>
          </a:p>
          <a:p>
            <a:pPr eaLnBrk="1" hangingPunct="1"/>
            <a:r>
              <a:rPr lang="en-US" dirty="0" smtClean="0"/>
              <a:t>What does professional development include?</a:t>
            </a:r>
          </a:p>
          <a:p>
            <a:pPr eaLnBrk="1" hangingPunct="1"/>
            <a:r>
              <a:rPr lang="en-US" dirty="0" smtClean="0"/>
              <a:t>What </a:t>
            </a:r>
            <a:r>
              <a:rPr lang="en-US" dirty="0" smtClean="0"/>
              <a:t>do you see as the strengths?</a:t>
            </a:r>
          </a:p>
          <a:p>
            <a:pPr eaLnBrk="1" hangingPunct="1"/>
            <a:r>
              <a:rPr lang="en-US" dirty="0" smtClean="0"/>
              <a:t>What do you see as the weaknesses?</a:t>
            </a:r>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0" y="3048000"/>
            <a:ext cx="8915400" cy="1219200"/>
          </a:xfrm>
          <a:prstGeom prst="rect">
            <a:avLst/>
          </a:prstGeom>
          <a:noFill/>
          <a:ln w="9525">
            <a:noFill/>
            <a:miter lim="800000"/>
            <a:headEnd/>
            <a:tailEnd/>
          </a:ln>
        </p:spPr>
      </p:pic>
      <p:sp>
        <p:nvSpPr>
          <p:cNvPr id="29699" name="TextBox 4"/>
          <p:cNvSpPr txBox="1">
            <a:spLocks noChangeArrowheads="1"/>
          </p:cNvSpPr>
          <p:nvPr/>
        </p:nvSpPr>
        <p:spPr bwMode="auto">
          <a:xfrm>
            <a:off x="762000" y="533400"/>
            <a:ext cx="7086600" cy="708025"/>
          </a:xfrm>
          <a:prstGeom prst="rect">
            <a:avLst/>
          </a:prstGeom>
          <a:noFill/>
          <a:ln w="9525">
            <a:noFill/>
            <a:miter lim="800000"/>
            <a:headEnd/>
            <a:tailEnd/>
          </a:ln>
        </p:spPr>
        <p:txBody>
          <a:bodyPr>
            <a:spAutoFit/>
          </a:bodyPr>
          <a:lstStyle/>
          <a:p>
            <a:pPr algn="ctr"/>
            <a:r>
              <a:rPr lang="en-US" sz="4000" b="1">
                <a:latin typeface="Comic Sans MS" pitchFamily="66" charset="0"/>
              </a:rPr>
              <a:t>Typical cycle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438400"/>
            <a:ext cx="8610600" cy="1143000"/>
          </a:xfrm>
        </p:spPr>
        <p:txBody>
          <a:bodyPr/>
          <a:lstStyle/>
          <a:p>
            <a:r>
              <a:rPr lang="en-US" sz="3600" b="1" dirty="0" smtClean="0"/>
              <a:t>The World's Largest English Department </a:t>
            </a:r>
            <a:br>
              <a:rPr lang="en-US" sz="3600" b="1" dirty="0" smtClean="0"/>
            </a:br>
            <a:r>
              <a:rPr lang="en-US" sz="3600" b="1" dirty="0" smtClean="0"/>
              <a:t>A </a:t>
            </a:r>
            <a:r>
              <a:rPr lang="en-US" sz="3600" b="1" dirty="0" err="1" smtClean="0"/>
              <a:t>Ning</a:t>
            </a:r>
            <a:r>
              <a:rPr lang="en-US" sz="3600" b="1" dirty="0" smtClean="0"/>
              <a:t> group for English teachers reveals the potential of online social networking to break the culture of professional isolation.</a:t>
            </a:r>
            <a:endParaRPr lang="en-US" sz="3600" b="1" dirty="0"/>
          </a:p>
        </p:txBody>
      </p:sp>
      <p:sp>
        <p:nvSpPr>
          <p:cNvPr id="5" name="TextBox 4"/>
          <p:cNvSpPr txBox="1"/>
          <p:nvPr/>
        </p:nvSpPr>
        <p:spPr>
          <a:xfrm>
            <a:off x="304800" y="6211669"/>
            <a:ext cx="8610600" cy="253916"/>
          </a:xfrm>
          <a:prstGeom prst="rect">
            <a:avLst/>
          </a:prstGeom>
          <a:noFill/>
        </p:spPr>
        <p:txBody>
          <a:bodyPr wrap="square" rtlCol="0">
            <a:spAutoFit/>
          </a:bodyPr>
          <a:lstStyle/>
          <a:p>
            <a:r>
              <a:rPr lang="en-US" sz="1050" dirty="0" smtClean="0">
                <a:hlinkClick r:id="rId2"/>
              </a:rPr>
              <a:t>http://</a:t>
            </a:r>
            <a:r>
              <a:rPr lang="en-US" sz="1050" dirty="0" smtClean="0">
                <a:hlinkClick r:id="rId2"/>
              </a:rPr>
              <a:t>www.teachersourcebook.org/tsb/articles/2009/10/01/01ning.h03.html</a:t>
            </a:r>
            <a:r>
              <a:rPr lang="en-US" sz="1050" dirty="0" smtClean="0"/>
              <a:t>  </a:t>
            </a:r>
            <a:endParaRPr lang="en-US" sz="105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905000"/>
            <a:ext cx="7851648" cy="1828800"/>
          </a:xfrm>
        </p:spPr>
        <p:txBody>
          <a:bodyPr/>
          <a:lstStyle/>
          <a:p>
            <a:pPr algn="ctr">
              <a:defRPr/>
            </a:pPr>
            <a:r>
              <a:rPr lang="en-US" b="1" dirty="0" smtClean="0"/>
              <a:t>Turning Promise into Practice….</a:t>
            </a:r>
            <a:endParaRPr 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0" y="457200"/>
            <a:ext cx="9144000" cy="6400800"/>
            <a:chOff x="0" y="457201"/>
            <a:chExt cx="9144000" cy="6400799"/>
          </a:xfrm>
        </p:grpSpPr>
        <p:sp>
          <p:nvSpPr>
            <p:cNvPr id="14339" name="Oval 6"/>
            <p:cNvSpPr>
              <a:spLocks noChangeArrowheads="1"/>
            </p:cNvSpPr>
            <p:nvPr/>
          </p:nvSpPr>
          <p:spPr bwMode="auto">
            <a:xfrm>
              <a:off x="0" y="457201"/>
              <a:ext cx="9144000" cy="6400799"/>
            </a:xfrm>
            <a:prstGeom prst="ellipse">
              <a:avLst/>
            </a:prstGeom>
            <a:noFill/>
            <a:ln w="57150">
              <a:solidFill>
                <a:srgbClr val="000000"/>
              </a:solidFill>
              <a:round/>
              <a:headEnd/>
              <a:tailEnd/>
            </a:ln>
          </p:spPr>
          <p:txBody>
            <a:bodyPr/>
            <a:lstStyle/>
            <a:p>
              <a:endParaRPr lang="en-US"/>
            </a:p>
          </p:txBody>
        </p:sp>
        <p:sp>
          <p:nvSpPr>
            <p:cNvPr id="14340" name="AutoShape 5"/>
            <p:cNvSpPr>
              <a:spLocks noChangeArrowheads="1"/>
            </p:cNvSpPr>
            <p:nvPr/>
          </p:nvSpPr>
          <p:spPr bwMode="auto">
            <a:xfrm>
              <a:off x="0" y="1371600"/>
              <a:ext cx="3733800" cy="4343400"/>
            </a:xfrm>
            <a:prstGeom prst="lef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1" name="AutoShape 4"/>
            <p:cNvSpPr>
              <a:spLocks noChangeArrowheads="1"/>
            </p:cNvSpPr>
            <p:nvPr/>
          </p:nvSpPr>
          <p:spPr bwMode="auto">
            <a:xfrm>
              <a:off x="5791200" y="1371600"/>
              <a:ext cx="3352800" cy="4419600"/>
            </a:xfrm>
            <a:prstGeom prst="rightArrow">
              <a:avLst>
                <a:gd name="adj1" fmla="val 50000"/>
                <a:gd name="adj2" fmla="val 25000"/>
              </a:avLst>
            </a:prstGeom>
            <a:solidFill>
              <a:schemeClr val="accent4">
                <a:lumMod val="50000"/>
              </a:schemeClr>
            </a:solidFill>
            <a:ln w="9525">
              <a:solidFill>
                <a:srgbClr val="000000"/>
              </a:solidFill>
              <a:miter lim="800000"/>
              <a:headEnd/>
              <a:tailEnd/>
            </a:ln>
          </p:spPr>
          <p:txBody>
            <a:bodyPr/>
            <a:lstStyle/>
            <a:p>
              <a:endParaRPr lang="en-US"/>
            </a:p>
          </p:txBody>
        </p:sp>
        <p:sp>
          <p:nvSpPr>
            <p:cNvPr id="14342" name="Text Box 3"/>
            <p:cNvSpPr txBox="1">
              <a:spLocks noChangeArrowheads="1"/>
            </p:cNvSpPr>
            <p:nvPr/>
          </p:nvSpPr>
          <p:spPr bwMode="auto">
            <a:xfrm>
              <a:off x="6858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Current Reality</a:t>
              </a:r>
              <a:endParaRPr lang="en-US" sz="3200">
                <a:latin typeface="Arial" charset="0"/>
                <a:ea typeface="Calibri" pitchFamily="34" charset="0"/>
                <a:cs typeface="Times New Roman" pitchFamily="18" charset="0"/>
              </a:endParaRPr>
            </a:p>
          </p:txBody>
        </p:sp>
        <p:sp>
          <p:nvSpPr>
            <p:cNvPr id="14343" name="Text Box 2"/>
            <p:cNvSpPr txBox="1">
              <a:spLocks noChangeArrowheads="1"/>
            </p:cNvSpPr>
            <p:nvPr/>
          </p:nvSpPr>
          <p:spPr bwMode="auto">
            <a:xfrm>
              <a:off x="55626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Desired Reality</a:t>
              </a:r>
              <a:endParaRPr lang="en-US" sz="3200">
                <a:latin typeface="Arial" charset="0"/>
                <a:ea typeface="Calibri" pitchFamily="34" charset="0"/>
                <a:cs typeface="Times New Roman" pitchFamily="18" charset="0"/>
              </a:endParaRPr>
            </a:p>
          </p:txBody>
        </p:sp>
        <p:sp>
          <p:nvSpPr>
            <p:cNvPr id="14344" name="Text Box 1"/>
            <p:cNvSpPr txBox="1">
              <a:spLocks noChangeArrowheads="1"/>
            </p:cNvSpPr>
            <p:nvPr/>
          </p:nvSpPr>
          <p:spPr bwMode="auto">
            <a:xfrm>
              <a:off x="3048000" y="990601"/>
              <a:ext cx="3003550" cy="584775"/>
            </a:xfrm>
            <a:prstGeom prst="rect">
              <a:avLst/>
            </a:prstGeom>
            <a:noFill/>
            <a:ln w="9525">
              <a:noFill/>
              <a:miter lim="800000"/>
              <a:headEnd/>
              <a:tailEnd/>
            </a:ln>
          </p:spPr>
          <p:txBody>
            <a:bodyPr>
              <a:spAutoFit/>
            </a:bodyPr>
            <a:lstStyle/>
            <a:p>
              <a:pPr algn="ctr" eaLnBrk="1" hangingPunct="1"/>
              <a:r>
                <a:rPr lang="en-US" b="1" dirty="0">
                  <a:latin typeface="Calibri" pitchFamily="34" charset="0"/>
                  <a:ea typeface="Calibri" pitchFamily="34" charset="0"/>
                  <a:cs typeface="Times New Roman" pitchFamily="18" charset="0"/>
                </a:rPr>
                <a:t>Tension</a:t>
              </a:r>
              <a:endParaRPr lang="en-US" sz="3200" dirty="0">
                <a:latin typeface="Arial" charset="0"/>
                <a:ea typeface="Calibri" pitchFamily="34" charset="0"/>
                <a:cs typeface="Times New Roman" pitchFamily="18"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Tools for planning</a:t>
            </a:r>
            <a:endParaRPr lang="en-US" dirty="0"/>
          </a:p>
        </p:txBody>
      </p:sp>
      <p:sp>
        <p:nvSpPr>
          <p:cNvPr id="4" name="TextBox 3"/>
          <p:cNvSpPr txBox="1"/>
          <p:nvPr/>
        </p:nvSpPr>
        <p:spPr>
          <a:xfrm>
            <a:off x="457200" y="1752600"/>
            <a:ext cx="3352800" cy="369332"/>
          </a:xfrm>
          <a:prstGeom prst="rect">
            <a:avLst/>
          </a:prstGeom>
          <a:noFill/>
        </p:spPr>
        <p:txBody>
          <a:bodyPr wrap="square" rtlCol="0">
            <a:spAutoFit/>
          </a:bodyPr>
          <a:lstStyle/>
          <a:p>
            <a:pPr algn="ctr"/>
            <a:r>
              <a:rPr lang="en-US" b="1" dirty="0" smtClean="0">
                <a:latin typeface="Comic Sans MS" pitchFamily="66" charset="0"/>
              </a:rPr>
              <a:t>CONTENT ANALYSIS</a:t>
            </a:r>
            <a:endParaRPr lang="en-US" b="1" dirty="0">
              <a:latin typeface="Comic Sans MS" pitchFamily="66" charset="0"/>
            </a:endParaRPr>
          </a:p>
        </p:txBody>
      </p:sp>
      <p:sp>
        <p:nvSpPr>
          <p:cNvPr id="5" name="TextBox 4"/>
          <p:cNvSpPr txBox="1"/>
          <p:nvPr/>
        </p:nvSpPr>
        <p:spPr>
          <a:xfrm>
            <a:off x="5257800" y="1752600"/>
            <a:ext cx="3352800" cy="369332"/>
          </a:xfrm>
          <a:prstGeom prst="rect">
            <a:avLst/>
          </a:prstGeom>
          <a:noFill/>
        </p:spPr>
        <p:txBody>
          <a:bodyPr wrap="square" rtlCol="0">
            <a:spAutoFit/>
          </a:bodyPr>
          <a:lstStyle/>
          <a:p>
            <a:pPr algn="ctr"/>
            <a:r>
              <a:rPr lang="en-US" b="1" dirty="0" smtClean="0">
                <a:latin typeface="Comic Sans MS" pitchFamily="66" charset="0"/>
              </a:rPr>
              <a:t>PROCESS</a:t>
            </a:r>
            <a:endParaRPr lang="en-US" b="1" dirty="0">
              <a:latin typeface="Comic Sans MS" pitchFamily="66" charset="0"/>
            </a:endParaRPr>
          </a:p>
        </p:txBody>
      </p:sp>
      <p:pic>
        <p:nvPicPr>
          <p:cNvPr id="6" name="Picture 2" descr="rainbow_web 0710"/>
          <p:cNvPicPr>
            <a:picLocks noChangeAspect="1" noChangeArrowheads="1"/>
          </p:cNvPicPr>
          <p:nvPr/>
        </p:nvPicPr>
        <p:blipFill>
          <a:blip r:embed="rId2" cstate="print"/>
          <a:srcRect/>
          <a:stretch>
            <a:fillRect/>
          </a:stretch>
        </p:blipFill>
        <p:spPr bwMode="auto">
          <a:xfrm>
            <a:off x="0" y="2133600"/>
            <a:ext cx="4634629" cy="3657600"/>
          </a:xfrm>
          <a:prstGeom prst="rect">
            <a:avLst/>
          </a:prstGeom>
          <a:noFill/>
          <a:ln w="9525">
            <a:noFill/>
            <a:miter lim="800000"/>
            <a:headEnd/>
            <a:tailEnd/>
          </a:ln>
        </p:spPr>
      </p:pic>
      <p:pic>
        <p:nvPicPr>
          <p:cNvPr id="7" name="Picture 2" descr="http://www.wested.org/tal/Graphics/Frameworks/Design_Framework.jpg"/>
          <p:cNvPicPr>
            <a:picLocks noChangeAspect="1" noChangeArrowheads="1"/>
          </p:cNvPicPr>
          <p:nvPr/>
        </p:nvPicPr>
        <p:blipFill>
          <a:blip r:embed="rId3" cstate="print"/>
          <a:srcRect/>
          <a:stretch>
            <a:fillRect/>
          </a:stretch>
        </p:blipFill>
        <p:spPr bwMode="auto">
          <a:xfrm>
            <a:off x="4648200" y="2209800"/>
            <a:ext cx="4495800" cy="354532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latin typeface="+mj-lt"/>
              </a:rPr>
              <a:t>Goals for session</a:t>
            </a:r>
            <a:endParaRPr lang="en-US" dirty="0"/>
          </a:p>
        </p:txBody>
      </p:sp>
      <p:sp>
        <p:nvSpPr>
          <p:cNvPr id="4099" name="Content Placeholder 2"/>
          <p:cNvSpPr>
            <a:spLocks noGrp="1"/>
          </p:cNvSpPr>
          <p:nvPr>
            <p:ph idx="1"/>
          </p:nvPr>
        </p:nvSpPr>
        <p:spPr/>
        <p:txBody>
          <a:bodyPr/>
          <a:lstStyle/>
          <a:p>
            <a:pPr eaLnBrk="1" hangingPunct="1"/>
            <a:r>
              <a:rPr lang="en-US" dirty="0" smtClean="0"/>
              <a:t>Identify and evaluate current Curriculum Adoption Models</a:t>
            </a:r>
          </a:p>
          <a:p>
            <a:pPr eaLnBrk="1" hangingPunct="1"/>
            <a:r>
              <a:rPr lang="en-US" dirty="0" smtClean="0"/>
              <a:t>Identify and evaluate current Professional Development Models</a:t>
            </a:r>
          </a:p>
          <a:p>
            <a:pPr eaLnBrk="1" hangingPunct="1"/>
            <a:r>
              <a:rPr lang="en-US" dirty="0" smtClean="0"/>
              <a:t>Examine a Framework for Professional Development</a:t>
            </a:r>
          </a:p>
          <a:p>
            <a:pPr eaLnBrk="1" hangingPunct="1"/>
            <a:r>
              <a:rPr lang="en-US" dirty="0" smtClean="0"/>
              <a:t>Revisit current models and adjust/change the process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Tools for planning</a:t>
            </a:r>
            <a:endParaRPr lang="en-US" dirty="0"/>
          </a:p>
        </p:txBody>
      </p:sp>
      <p:sp>
        <p:nvSpPr>
          <p:cNvPr id="4" name="TextBox 3"/>
          <p:cNvSpPr txBox="1"/>
          <p:nvPr/>
        </p:nvSpPr>
        <p:spPr>
          <a:xfrm>
            <a:off x="457200" y="1752600"/>
            <a:ext cx="3352800" cy="369332"/>
          </a:xfrm>
          <a:prstGeom prst="rect">
            <a:avLst/>
          </a:prstGeom>
          <a:noFill/>
        </p:spPr>
        <p:txBody>
          <a:bodyPr wrap="square" rtlCol="0">
            <a:spAutoFit/>
          </a:bodyPr>
          <a:lstStyle/>
          <a:p>
            <a:pPr algn="ctr"/>
            <a:r>
              <a:rPr lang="en-US" b="1" dirty="0" smtClean="0">
                <a:latin typeface="Comic Sans MS" pitchFamily="66" charset="0"/>
              </a:rPr>
              <a:t>CONTENT ANALYSIS</a:t>
            </a:r>
            <a:endParaRPr lang="en-US" b="1" dirty="0">
              <a:latin typeface="Comic Sans MS" pitchFamily="66" charset="0"/>
            </a:endParaRPr>
          </a:p>
        </p:txBody>
      </p:sp>
      <p:sp>
        <p:nvSpPr>
          <p:cNvPr id="5" name="TextBox 4"/>
          <p:cNvSpPr txBox="1"/>
          <p:nvPr/>
        </p:nvSpPr>
        <p:spPr>
          <a:xfrm>
            <a:off x="5257800" y="1752600"/>
            <a:ext cx="3352800" cy="369332"/>
          </a:xfrm>
          <a:prstGeom prst="rect">
            <a:avLst/>
          </a:prstGeom>
          <a:noFill/>
        </p:spPr>
        <p:txBody>
          <a:bodyPr wrap="square" rtlCol="0">
            <a:spAutoFit/>
          </a:bodyPr>
          <a:lstStyle/>
          <a:p>
            <a:pPr algn="ctr"/>
            <a:r>
              <a:rPr lang="en-US" b="1" dirty="0" smtClean="0">
                <a:latin typeface="Comic Sans MS" pitchFamily="66" charset="0"/>
              </a:rPr>
              <a:t>PROCESS</a:t>
            </a:r>
            <a:endParaRPr lang="en-US" b="1" dirty="0">
              <a:latin typeface="Comic Sans MS" pitchFamily="66" charset="0"/>
            </a:endParaRPr>
          </a:p>
        </p:txBody>
      </p:sp>
      <p:pic>
        <p:nvPicPr>
          <p:cNvPr id="6" name="Picture 2" descr="rainbow_web 0710"/>
          <p:cNvPicPr>
            <a:picLocks noChangeAspect="1" noChangeArrowheads="1"/>
          </p:cNvPicPr>
          <p:nvPr/>
        </p:nvPicPr>
        <p:blipFill>
          <a:blip r:embed="rId2" cstate="print"/>
          <a:srcRect/>
          <a:stretch>
            <a:fillRect/>
          </a:stretch>
        </p:blipFill>
        <p:spPr bwMode="auto">
          <a:xfrm>
            <a:off x="0" y="2514600"/>
            <a:ext cx="4634629" cy="2967037"/>
          </a:xfrm>
          <a:prstGeom prst="rect">
            <a:avLst/>
          </a:prstGeom>
          <a:noFill/>
          <a:ln w="9525">
            <a:noFill/>
            <a:miter lim="800000"/>
            <a:headEnd/>
            <a:tailEnd/>
          </a:ln>
        </p:spPr>
      </p:pic>
      <p:pic>
        <p:nvPicPr>
          <p:cNvPr id="7" name="Picture 2" descr="http://www.wested.org/tal/Graphics/Frameworks/Design_Framework.jpg"/>
          <p:cNvPicPr>
            <a:picLocks noChangeAspect="1" noChangeArrowheads="1"/>
          </p:cNvPicPr>
          <p:nvPr/>
        </p:nvPicPr>
        <p:blipFill>
          <a:blip r:embed="rId3" cstate="print">
            <a:lum bright="70000" contrast="-52000"/>
          </a:blip>
          <a:srcRect/>
          <a:stretch>
            <a:fillRect/>
          </a:stretch>
        </p:blipFill>
        <p:spPr bwMode="auto">
          <a:xfrm>
            <a:off x="4648200" y="2362200"/>
            <a:ext cx="4495800" cy="339292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1676400"/>
            <a:ext cx="4648200" cy="641350"/>
          </a:xfrm>
          <a:prstGeom prst="rect">
            <a:avLst/>
          </a:prstGeom>
          <a:noFill/>
          <a:ln w="9525">
            <a:noFill/>
            <a:miter lim="800000"/>
            <a:headEnd/>
            <a:tailEnd/>
          </a:ln>
        </p:spPr>
        <p:txBody>
          <a:bodyPr>
            <a:spAutoFit/>
          </a:bodyPr>
          <a:lstStyle/>
          <a:p>
            <a:endParaRPr lang="en-US" sz="3600" b="1">
              <a:latin typeface="PaqueteSSK" pitchFamily="2" charset="0"/>
            </a:endParaRPr>
          </a:p>
        </p:txBody>
      </p:sp>
      <p:sp>
        <p:nvSpPr>
          <p:cNvPr id="7171" name="Text Box 3"/>
          <p:cNvSpPr txBox="1">
            <a:spLocks noChangeArrowheads="1"/>
          </p:cNvSpPr>
          <p:nvPr/>
        </p:nvSpPr>
        <p:spPr bwMode="auto">
          <a:xfrm>
            <a:off x="609600" y="1905000"/>
            <a:ext cx="8534400" cy="396875"/>
          </a:xfrm>
          <a:prstGeom prst="rect">
            <a:avLst/>
          </a:prstGeom>
          <a:noFill/>
          <a:ln w="9525">
            <a:noFill/>
            <a:miter lim="800000"/>
            <a:headEnd/>
            <a:tailEnd/>
          </a:ln>
        </p:spPr>
        <p:txBody>
          <a:bodyPr>
            <a:spAutoFit/>
          </a:bodyPr>
          <a:lstStyle/>
          <a:p>
            <a:endParaRPr lang="en-US" sz="2000" b="1">
              <a:latin typeface="Constantia" pitchFamily="18" charset="0"/>
            </a:endParaRPr>
          </a:p>
        </p:txBody>
      </p:sp>
      <p:pic>
        <p:nvPicPr>
          <p:cNvPr id="7172" name="Picture 4" descr="old_arc"/>
          <p:cNvPicPr>
            <a:picLocks noChangeAspect="1" noChangeArrowheads="1"/>
          </p:cNvPicPr>
          <p:nvPr/>
        </p:nvPicPr>
        <p:blipFill>
          <a:blip r:embed="rId4" cstate="print"/>
          <a:srcRect/>
          <a:stretch>
            <a:fillRect/>
          </a:stretch>
        </p:blipFill>
        <p:spPr bwMode="auto">
          <a:xfrm>
            <a:off x="228600" y="1447800"/>
            <a:ext cx="8686800" cy="4876800"/>
          </a:xfrm>
          <a:prstGeom prst="rect">
            <a:avLst/>
          </a:prstGeom>
          <a:noFill/>
          <a:ln w="9525">
            <a:noFill/>
            <a:miter lim="800000"/>
            <a:headEnd/>
            <a:tailEnd/>
          </a:ln>
        </p:spPr>
      </p:pic>
      <p:sp>
        <p:nvSpPr>
          <p:cNvPr id="8197" name="Text Box 5"/>
          <p:cNvSpPr txBox="1">
            <a:spLocks noChangeArrowheads="1"/>
          </p:cNvSpPr>
          <p:nvPr/>
        </p:nvSpPr>
        <p:spPr bwMode="auto">
          <a:xfrm>
            <a:off x="0" y="228600"/>
            <a:ext cx="9144000" cy="519113"/>
          </a:xfrm>
          <a:prstGeom prst="rect">
            <a:avLst/>
          </a:prstGeom>
          <a:noFill/>
          <a:ln w="9525">
            <a:noFill/>
            <a:miter lim="800000"/>
            <a:headEnd/>
            <a:tailEnd/>
          </a:ln>
        </p:spPr>
        <p:txBody>
          <a:bodyPr>
            <a:spAutoFit/>
          </a:bodyPr>
          <a:lstStyle/>
          <a:p>
            <a:pPr algn="ctr">
              <a:spcBef>
                <a:spcPct val="50000"/>
              </a:spcBef>
              <a:defRPr/>
            </a:pPr>
            <a:r>
              <a:rPr lang="en-US" sz="2800" b="1" dirty="0">
                <a:latin typeface="Verdana" pitchFamily="34" charset="0"/>
              </a:rPr>
              <a:t>20</a:t>
            </a:r>
            <a:r>
              <a:rPr lang="en-US" sz="2800" b="1" baseline="30000" dirty="0">
                <a:latin typeface="Verdana" pitchFamily="34" charset="0"/>
              </a:rPr>
              <a:t>th</a:t>
            </a:r>
            <a:r>
              <a:rPr lang="en-US" sz="2800" b="1" dirty="0">
                <a:latin typeface="Verdana" pitchFamily="34" charset="0"/>
              </a:rPr>
              <a:t> Century Education Model</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txBox="1">
            <a:spLocks noGrp="1"/>
          </p:cNvSpPr>
          <p:nvPr/>
        </p:nvSpPr>
        <p:spPr bwMode="auto">
          <a:xfrm>
            <a:off x="5867400" y="6248400"/>
            <a:ext cx="1755775" cy="474663"/>
          </a:xfrm>
          <a:prstGeom prst="rect">
            <a:avLst/>
          </a:prstGeom>
          <a:noFill/>
          <a:ln>
            <a:miter lim="800000"/>
            <a:headEnd/>
            <a:tailEnd/>
          </a:ln>
        </p:spPr>
        <p:txBody>
          <a:bodyPr/>
          <a:lstStyle/>
          <a:p>
            <a:pPr algn="r">
              <a:defRPr/>
            </a:pPr>
            <a:fld id="{03B928BB-8637-419D-B82B-0EB716959C15}" type="slidenum">
              <a:rPr lang="en-US" sz="1000">
                <a:latin typeface="+mn-lt"/>
              </a:rPr>
              <a:pPr algn="r">
                <a:defRPr/>
              </a:pPr>
              <a:t>22</a:t>
            </a:fld>
            <a:endParaRPr lang="en-US" sz="1000"/>
          </a:p>
        </p:txBody>
      </p:sp>
      <p:pic>
        <p:nvPicPr>
          <p:cNvPr id="6147" name="Picture 2" descr="rainbow_web 0710"/>
          <p:cNvPicPr>
            <a:picLocks noChangeAspect="1" noChangeArrowheads="1"/>
          </p:cNvPicPr>
          <p:nvPr/>
        </p:nvPicPr>
        <p:blipFill>
          <a:blip r:embed="rId2" cstate="print"/>
          <a:srcRect/>
          <a:stretch>
            <a:fillRect/>
          </a:stretch>
        </p:blipFill>
        <p:spPr bwMode="auto">
          <a:xfrm>
            <a:off x="234950" y="766763"/>
            <a:ext cx="8753475" cy="5603875"/>
          </a:xfrm>
          <a:prstGeom prst="rect">
            <a:avLst/>
          </a:prstGeom>
          <a:noFill/>
          <a:ln w="9525">
            <a:noFill/>
            <a:miter lim="800000"/>
            <a:headEnd/>
            <a:tailEnd/>
          </a:ln>
        </p:spPr>
      </p:pic>
      <p:sp>
        <p:nvSpPr>
          <p:cNvPr id="6148" name="Text Box 3"/>
          <p:cNvSpPr txBox="1">
            <a:spLocks noChangeArrowheads="1"/>
          </p:cNvSpPr>
          <p:nvPr/>
        </p:nvSpPr>
        <p:spPr bwMode="auto">
          <a:xfrm>
            <a:off x="3319463" y="2424113"/>
            <a:ext cx="2560637" cy="676275"/>
          </a:xfrm>
          <a:prstGeom prst="rect">
            <a:avLst/>
          </a:prstGeom>
          <a:solidFill>
            <a:srgbClr val="99CC00"/>
          </a:solidFill>
          <a:ln w="34925" algn="ctr">
            <a:solidFill>
              <a:srgbClr val="008000"/>
            </a:solidFill>
            <a:miter lim="800000"/>
            <a:headEnd/>
            <a:tailEnd/>
          </a:ln>
        </p:spPr>
        <p:txBody>
          <a:bodyPr>
            <a:spAutoFit/>
          </a:bodyPr>
          <a:lstStyle/>
          <a:p>
            <a:pPr algn="ctr" eaLnBrk="0" hangingPunct="0"/>
            <a:r>
              <a:rPr lang="en-US" b="1">
                <a:solidFill>
                  <a:srgbClr val="A50021"/>
                </a:solidFill>
                <a:latin typeface="Times New Roman" pitchFamily="18" charset="0"/>
              </a:rPr>
              <a:t>Core Subjects &amp; </a:t>
            </a:r>
          </a:p>
          <a:p>
            <a:pPr algn="ctr" eaLnBrk="0" hangingPunct="0"/>
            <a:r>
              <a:rPr lang="en-US" b="1">
                <a:solidFill>
                  <a:srgbClr val="A50021"/>
                </a:solidFill>
                <a:latin typeface="Times New Roman" pitchFamily="18" charset="0"/>
              </a:rPr>
              <a:t>21st Century Themes</a:t>
            </a:r>
          </a:p>
        </p:txBody>
      </p:sp>
      <p:sp>
        <p:nvSpPr>
          <p:cNvPr id="6149" name="Text Box 4"/>
          <p:cNvSpPr txBox="1">
            <a:spLocks noChangeArrowheads="1"/>
          </p:cNvSpPr>
          <p:nvPr/>
        </p:nvSpPr>
        <p:spPr bwMode="auto">
          <a:xfrm>
            <a:off x="3214688" y="4119563"/>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Standards &amp; Assessment</a:t>
            </a:r>
          </a:p>
        </p:txBody>
      </p:sp>
      <p:sp>
        <p:nvSpPr>
          <p:cNvPr id="6150" name="Text Box 5"/>
          <p:cNvSpPr txBox="1">
            <a:spLocks noChangeArrowheads="1"/>
          </p:cNvSpPr>
          <p:nvPr/>
        </p:nvSpPr>
        <p:spPr bwMode="auto">
          <a:xfrm>
            <a:off x="6467475" y="2657475"/>
            <a:ext cx="1524000" cy="950913"/>
          </a:xfrm>
          <a:prstGeom prst="rect">
            <a:avLst/>
          </a:prstGeom>
          <a:solidFill>
            <a:srgbClr val="00CCFF"/>
          </a:solidFill>
          <a:ln w="34925" algn="ctr">
            <a:solidFill>
              <a:schemeClr val="hlink"/>
            </a:solidFill>
            <a:miter lim="800000"/>
            <a:headEnd/>
            <a:tailEnd/>
          </a:ln>
        </p:spPr>
        <p:txBody>
          <a:bodyPr>
            <a:spAutoFit/>
          </a:bodyPr>
          <a:lstStyle/>
          <a:p>
            <a:pPr algn="ctr">
              <a:spcBef>
                <a:spcPct val="10000"/>
              </a:spcBef>
            </a:pPr>
            <a:r>
              <a:rPr lang="en-US" b="1">
                <a:solidFill>
                  <a:schemeClr val="bg1"/>
                </a:solidFill>
                <a:latin typeface="Times New Roman" pitchFamily="18" charset="0"/>
              </a:rPr>
              <a:t>Information, Media, and Tech Skills</a:t>
            </a:r>
          </a:p>
        </p:txBody>
      </p:sp>
      <p:sp>
        <p:nvSpPr>
          <p:cNvPr id="6151" name="Text Box 6"/>
          <p:cNvSpPr txBox="1">
            <a:spLocks noChangeArrowheads="1"/>
          </p:cNvSpPr>
          <p:nvPr/>
        </p:nvSpPr>
        <p:spPr bwMode="auto">
          <a:xfrm>
            <a:off x="3111500" y="4729163"/>
            <a:ext cx="28956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Curriculum &amp; Instruction</a:t>
            </a:r>
          </a:p>
        </p:txBody>
      </p:sp>
      <p:sp>
        <p:nvSpPr>
          <p:cNvPr id="6152" name="Text Box 7"/>
          <p:cNvSpPr txBox="1">
            <a:spLocks noChangeArrowheads="1"/>
          </p:cNvSpPr>
          <p:nvPr/>
        </p:nvSpPr>
        <p:spPr bwMode="auto">
          <a:xfrm>
            <a:off x="3176588" y="52974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Professional Development</a:t>
            </a:r>
          </a:p>
        </p:txBody>
      </p:sp>
      <p:sp>
        <p:nvSpPr>
          <p:cNvPr id="6153" name="Text Box 8"/>
          <p:cNvSpPr txBox="1">
            <a:spLocks noChangeArrowheads="1"/>
          </p:cNvSpPr>
          <p:nvPr/>
        </p:nvSpPr>
        <p:spPr bwMode="auto">
          <a:xfrm>
            <a:off x="3165475" y="58308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Learning Environments</a:t>
            </a:r>
          </a:p>
        </p:txBody>
      </p:sp>
      <p:sp>
        <p:nvSpPr>
          <p:cNvPr id="705545" name="Text Box 9"/>
          <p:cNvSpPr txBox="1">
            <a:spLocks noChangeArrowheads="1"/>
          </p:cNvSpPr>
          <p:nvPr/>
        </p:nvSpPr>
        <p:spPr bwMode="auto">
          <a:xfrm>
            <a:off x="1247775" y="142875"/>
            <a:ext cx="7329488" cy="579438"/>
          </a:xfrm>
          <a:prstGeom prst="rect">
            <a:avLst/>
          </a:prstGeom>
          <a:noFill/>
          <a:ln w="9525">
            <a:noFill/>
            <a:miter lim="800000"/>
            <a:headEnd/>
            <a:tailEnd/>
          </a:ln>
          <a:effectLst/>
        </p:spPr>
        <p:txBody>
          <a:bodyPr>
            <a:spAutoFit/>
          </a:bodyPr>
          <a:lstStyle/>
          <a:p>
            <a:pPr eaLnBrk="0" hangingPunct="0">
              <a:spcBef>
                <a:spcPct val="50000"/>
              </a:spcBef>
              <a:defRPr/>
            </a:pPr>
            <a:r>
              <a:rPr lang="en-US" sz="3200">
                <a:solidFill>
                  <a:srgbClr val="EBD41E"/>
                </a:solidFill>
                <a:effectLst>
                  <a:outerShdw blurRad="38100" dist="38100" dir="2700000" algn="tl">
                    <a:srgbClr val="000000"/>
                  </a:outerShdw>
                </a:effectLst>
                <a:latin typeface="Impact" pitchFamily="34" charset="0"/>
              </a:rPr>
              <a:t>Partnership for 21st Century Skills</a:t>
            </a:r>
          </a:p>
        </p:txBody>
      </p:sp>
      <p:sp>
        <p:nvSpPr>
          <p:cNvPr id="6155" name="Text Box 10"/>
          <p:cNvSpPr txBox="1">
            <a:spLocks noChangeArrowheads="1"/>
          </p:cNvSpPr>
          <p:nvPr/>
        </p:nvSpPr>
        <p:spPr bwMode="auto">
          <a:xfrm>
            <a:off x="3668713" y="1293813"/>
            <a:ext cx="1912937" cy="641350"/>
          </a:xfrm>
          <a:prstGeom prst="rect">
            <a:avLst/>
          </a:prstGeom>
          <a:solidFill>
            <a:schemeClr val="hlink"/>
          </a:solidFill>
          <a:ln w="9525">
            <a:noFill/>
            <a:miter lim="800000"/>
            <a:headEnd/>
            <a:tailEnd/>
          </a:ln>
        </p:spPr>
        <p:txBody>
          <a:bodyPr>
            <a:spAutoFit/>
          </a:bodyPr>
          <a:lstStyle/>
          <a:p>
            <a:pPr algn="ctr" eaLnBrk="0" hangingPunct="0">
              <a:spcBef>
                <a:spcPct val="50000"/>
              </a:spcBef>
            </a:pPr>
            <a:r>
              <a:rPr lang="en-US" b="1">
                <a:solidFill>
                  <a:srgbClr val="FFFFFF"/>
                </a:solidFill>
                <a:latin typeface="Times New Roman" pitchFamily="18" charset="0"/>
              </a:rPr>
              <a:t>Learning and Innovation Skills</a:t>
            </a:r>
          </a:p>
        </p:txBody>
      </p:sp>
      <p:sp>
        <p:nvSpPr>
          <p:cNvPr id="6156" name="Text Box 11"/>
          <p:cNvSpPr txBox="1">
            <a:spLocks noChangeArrowheads="1"/>
          </p:cNvSpPr>
          <p:nvPr/>
        </p:nvSpPr>
        <p:spPr bwMode="auto">
          <a:xfrm>
            <a:off x="1709738" y="2614613"/>
            <a:ext cx="938212" cy="915987"/>
          </a:xfrm>
          <a:prstGeom prst="rect">
            <a:avLst/>
          </a:prstGeom>
          <a:solidFill>
            <a:srgbClr val="800000"/>
          </a:solidFill>
          <a:ln w="9525">
            <a:noFill/>
            <a:miter lim="800000"/>
            <a:headEnd/>
            <a:tailEnd/>
          </a:ln>
        </p:spPr>
        <p:txBody>
          <a:bodyPr>
            <a:spAutoFit/>
          </a:bodyPr>
          <a:lstStyle/>
          <a:p>
            <a:pPr eaLnBrk="0" hangingPunct="0">
              <a:spcBef>
                <a:spcPct val="50000"/>
              </a:spcBef>
            </a:pPr>
            <a:r>
              <a:rPr lang="en-US" b="1">
                <a:solidFill>
                  <a:srgbClr val="FFFFFF"/>
                </a:solidFill>
                <a:latin typeface="Times New Roman" pitchFamily="18" charset="0"/>
              </a:rPr>
              <a:t>Life &amp; Career Skills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51648" cy="1828800"/>
          </a:xfrm>
        </p:spPr>
        <p:txBody>
          <a:bodyPr>
            <a:normAutofit fontScale="90000"/>
          </a:bodyPr>
          <a:lstStyle/>
          <a:p>
            <a:pPr algn="ctr">
              <a:defRPr/>
            </a:pPr>
            <a:r>
              <a:rPr lang="en-US" dirty="0" smtClean="0"/>
              <a:t>What is the 21</a:t>
            </a:r>
            <a:r>
              <a:rPr lang="en-US" baseline="30000" dirty="0" smtClean="0"/>
              <a:t>st</a:t>
            </a:r>
            <a:r>
              <a:rPr lang="en-US" dirty="0" smtClean="0"/>
              <a:t> century purpose for our content area?</a:t>
            </a:r>
            <a:endParaRPr lang="en-US" dirty="0"/>
          </a:p>
        </p:txBody>
      </p:sp>
      <p:pic>
        <p:nvPicPr>
          <p:cNvPr id="25603" name="Picture 2" descr="C:\Documents and Settings\ratwabe\Local Settings\Temporary Internet Files\Content.IE5\4ZAVS32R\MPj04014100000[1].jpg"/>
          <p:cNvPicPr>
            <a:picLocks noChangeAspect="1" noChangeArrowheads="1"/>
          </p:cNvPicPr>
          <p:nvPr/>
        </p:nvPicPr>
        <p:blipFill>
          <a:blip r:embed="rId2" cstate="print"/>
          <a:srcRect/>
          <a:stretch>
            <a:fillRect/>
          </a:stretch>
        </p:blipFill>
        <p:spPr bwMode="auto">
          <a:xfrm>
            <a:off x="3200400" y="3505200"/>
            <a:ext cx="2495550" cy="312102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components to use</a:t>
            </a:r>
            <a:endParaRPr lang="en-US" dirty="0"/>
          </a:p>
        </p:txBody>
      </p:sp>
      <p:sp>
        <p:nvSpPr>
          <p:cNvPr id="3" name="Content Placeholder 2"/>
          <p:cNvSpPr>
            <a:spLocks noGrp="1"/>
          </p:cNvSpPr>
          <p:nvPr>
            <p:ph idx="1"/>
          </p:nvPr>
        </p:nvSpPr>
        <p:spPr/>
        <p:txBody>
          <a:bodyPr/>
          <a:lstStyle/>
          <a:p>
            <a:r>
              <a:rPr lang="en-US" dirty="0" smtClean="0"/>
              <a:t>Content Maps</a:t>
            </a:r>
          </a:p>
          <a:p>
            <a:pPr>
              <a:buNone/>
            </a:pPr>
            <a:r>
              <a:rPr lang="en-US" dirty="0" smtClean="0">
                <a:hlinkClick r:id="rId2"/>
              </a:rPr>
              <a:t>http://</a:t>
            </a:r>
            <a:r>
              <a:rPr lang="en-US" dirty="0" smtClean="0">
                <a:hlinkClick r:id="rId2"/>
              </a:rPr>
              <a:t>www.21stcenturyskills.org/index.php?option=com_content&amp;task=view&amp;id=82&amp;Itemid=185</a:t>
            </a:r>
            <a:r>
              <a:rPr lang="en-US" dirty="0" smtClean="0"/>
              <a:t> </a:t>
            </a:r>
          </a:p>
          <a:p>
            <a:r>
              <a:rPr lang="en-US" dirty="0" smtClean="0"/>
              <a:t>Skill Definitions</a:t>
            </a:r>
          </a:p>
          <a:p>
            <a:pPr>
              <a:buNone/>
            </a:pPr>
            <a:r>
              <a:rPr lang="en-US" dirty="0" smtClean="0">
                <a:hlinkClick r:id="rId3"/>
              </a:rPr>
              <a:t>http://</a:t>
            </a:r>
            <a:r>
              <a:rPr lang="en-US" dirty="0" smtClean="0">
                <a:hlinkClick r:id="rId3"/>
              </a:rPr>
              <a:t>www.21stcenturyskills.org/documents/p21_framework_definitions_052909.pdf</a:t>
            </a:r>
            <a:r>
              <a:rPr lang="en-US" dirty="0" smtClean="0"/>
              <a:t>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228600"/>
            <a:ext cx="8229600" cy="1143000"/>
          </a:xfrm>
        </p:spPr>
        <p:txBody>
          <a:bodyPr/>
          <a:lstStyle/>
          <a:p>
            <a:r>
              <a:rPr lang="en-US" smtClean="0"/>
              <a:t>21</a:t>
            </a:r>
            <a:r>
              <a:rPr lang="en-US" baseline="30000" smtClean="0"/>
              <a:t>st</a:t>
            </a:r>
            <a:r>
              <a:rPr lang="en-US" smtClean="0"/>
              <a:t> century Skills</a:t>
            </a:r>
          </a:p>
        </p:txBody>
      </p:sp>
      <p:sp>
        <p:nvSpPr>
          <p:cNvPr id="15363" name="Content Placeholder 2"/>
          <p:cNvSpPr>
            <a:spLocks noGrp="1"/>
          </p:cNvSpPr>
          <p:nvPr>
            <p:ph idx="1"/>
          </p:nvPr>
        </p:nvSpPr>
        <p:spPr>
          <a:xfrm>
            <a:off x="457200" y="838200"/>
            <a:ext cx="8229600" cy="5105400"/>
          </a:xfrm>
        </p:spPr>
        <p:txBody>
          <a:bodyPr/>
          <a:lstStyle/>
          <a:p>
            <a:r>
              <a:rPr lang="en-GB" sz="1800" b="1" smtClean="0"/>
              <a:t>CREATIVITY AND INNOVATION</a:t>
            </a:r>
          </a:p>
          <a:p>
            <a:pPr lvl="1"/>
            <a:r>
              <a:rPr lang="en-GB" sz="1600" b="1" smtClean="0"/>
              <a:t>Think Creatively</a:t>
            </a:r>
            <a:endParaRPr lang="en-US" sz="1600" b="1" smtClean="0"/>
          </a:p>
          <a:p>
            <a:pPr lvl="1"/>
            <a:r>
              <a:rPr lang="en-GB" sz="1600" b="1" smtClean="0"/>
              <a:t>Work Creatively with Others</a:t>
            </a:r>
            <a:endParaRPr lang="en-US" sz="1600" b="1" smtClean="0"/>
          </a:p>
          <a:p>
            <a:pPr lvl="1"/>
            <a:r>
              <a:rPr lang="en-GB" sz="1600" b="1" smtClean="0"/>
              <a:t>Implement Innovations</a:t>
            </a:r>
          </a:p>
          <a:p>
            <a:r>
              <a:rPr lang="en-GB" sz="1800" b="1" smtClean="0"/>
              <a:t>CRITICAL THINKING AND PROBLEM SOLVING</a:t>
            </a:r>
          </a:p>
          <a:p>
            <a:pPr lvl="1"/>
            <a:r>
              <a:rPr lang="en-GB" sz="1600" b="1" smtClean="0"/>
              <a:t>Reason Effectively</a:t>
            </a:r>
            <a:endParaRPr lang="en-US" sz="1600" b="1" smtClean="0"/>
          </a:p>
          <a:p>
            <a:pPr lvl="1"/>
            <a:r>
              <a:rPr lang="en-GB" sz="1600" b="1" smtClean="0"/>
              <a:t>Use Systems Thinking</a:t>
            </a:r>
            <a:endParaRPr lang="en-US" sz="1600" b="1" smtClean="0"/>
          </a:p>
          <a:p>
            <a:pPr lvl="1"/>
            <a:r>
              <a:rPr lang="en-GB" sz="1600" b="1" smtClean="0"/>
              <a:t>Make Judgments &amp; Decisions</a:t>
            </a:r>
            <a:endParaRPr lang="en-US" sz="1600" b="1" smtClean="0"/>
          </a:p>
          <a:p>
            <a:pPr lvl="1"/>
            <a:r>
              <a:rPr lang="en-GB" sz="1600" b="1" smtClean="0"/>
              <a:t>Solve Problems</a:t>
            </a:r>
            <a:endParaRPr lang="en-US" sz="1600" b="1" smtClean="0"/>
          </a:p>
          <a:p>
            <a:r>
              <a:rPr lang="en-GB" sz="1800" b="1" smtClean="0"/>
              <a:t>COMMUNICATION AND COLLABORATION</a:t>
            </a:r>
          </a:p>
          <a:p>
            <a:pPr lvl="1"/>
            <a:r>
              <a:rPr lang="en-GB" sz="1600" b="1" smtClean="0"/>
              <a:t>Communicate Clearly </a:t>
            </a:r>
          </a:p>
          <a:p>
            <a:pPr lvl="1"/>
            <a:r>
              <a:rPr lang="en-GB" sz="1600" b="1" smtClean="0"/>
              <a:t>Design Communication Products</a:t>
            </a:r>
          </a:p>
          <a:p>
            <a:pPr lvl="1"/>
            <a:r>
              <a:rPr lang="en-GB" sz="1600" b="1" smtClean="0"/>
              <a:t>Collaborate with Others</a:t>
            </a:r>
          </a:p>
          <a:p>
            <a:r>
              <a:rPr lang="en-GB" sz="1800" b="1" smtClean="0"/>
              <a:t>INFORMATION LITERACY</a:t>
            </a:r>
          </a:p>
          <a:p>
            <a:pPr lvl="1"/>
            <a:r>
              <a:rPr lang="en-GB" sz="1600" b="1" smtClean="0"/>
              <a:t>Access and Evaluate Information</a:t>
            </a:r>
            <a:endParaRPr lang="en-US" sz="1600" b="1" smtClean="0"/>
          </a:p>
          <a:p>
            <a:pPr lvl="1"/>
            <a:r>
              <a:rPr lang="en-GB" sz="1600" b="1" smtClean="0"/>
              <a:t>Use and Manage Information</a:t>
            </a:r>
            <a:endParaRPr lang="en-US" sz="1600" b="1" smtClean="0"/>
          </a:p>
          <a:p>
            <a:r>
              <a:rPr lang="en-GB" sz="1800" b="1" smtClean="0"/>
              <a:t>MEDIA LITERACY</a:t>
            </a:r>
          </a:p>
          <a:p>
            <a:pPr lvl="1"/>
            <a:r>
              <a:rPr lang="en-GB" sz="1600" b="1" smtClean="0"/>
              <a:t>Access and Manage Media</a:t>
            </a:r>
            <a:endParaRPr lang="en-US" sz="1600" b="1" smtClean="0"/>
          </a:p>
          <a:p>
            <a:pPr lvl="1"/>
            <a:r>
              <a:rPr lang="en-GB" sz="1600" b="1" smtClean="0"/>
              <a:t>Understand and Analyze Media</a:t>
            </a:r>
            <a:endParaRPr lang="en-US" sz="1600" b="1" smtClean="0"/>
          </a:p>
          <a:p>
            <a:pPr lvl="1"/>
            <a:r>
              <a:rPr lang="en-GB" sz="1600" b="1" smtClean="0"/>
              <a:t>Create Media Products</a:t>
            </a:r>
            <a:endParaRPr lang="en-US" sz="1600" b="1"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0"/>
            <a:ext cx="8229600" cy="1143000"/>
          </a:xfrm>
        </p:spPr>
        <p:txBody>
          <a:bodyPr/>
          <a:lstStyle/>
          <a:p>
            <a:r>
              <a:rPr lang="en-US" smtClean="0"/>
              <a:t>21</a:t>
            </a:r>
            <a:r>
              <a:rPr lang="en-US" baseline="30000" smtClean="0"/>
              <a:t>st</a:t>
            </a:r>
            <a:r>
              <a:rPr lang="en-US" smtClean="0"/>
              <a:t> century Skills cont…</a:t>
            </a:r>
          </a:p>
        </p:txBody>
      </p:sp>
      <p:sp>
        <p:nvSpPr>
          <p:cNvPr id="16387" name="Content Placeholder 2"/>
          <p:cNvSpPr>
            <a:spLocks noGrp="1"/>
          </p:cNvSpPr>
          <p:nvPr>
            <p:ph idx="1"/>
          </p:nvPr>
        </p:nvSpPr>
        <p:spPr>
          <a:xfrm>
            <a:off x="457200" y="1295400"/>
            <a:ext cx="8229600" cy="4389438"/>
          </a:xfrm>
        </p:spPr>
        <p:txBody>
          <a:bodyPr/>
          <a:lstStyle/>
          <a:p>
            <a:r>
              <a:rPr lang="en-GB" sz="1800" b="1" smtClean="0"/>
              <a:t>ICT LITERACY</a:t>
            </a:r>
            <a:endParaRPr lang="en-US" sz="1800" b="1" smtClean="0"/>
          </a:p>
          <a:p>
            <a:pPr lvl="1"/>
            <a:r>
              <a:rPr lang="en-GB" sz="1600" b="1" smtClean="0"/>
              <a:t>Access and Apply Technology Effectively</a:t>
            </a:r>
            <a:endParaRPr lang="en-US" sz="1600" b="1" smtClean="0"/>
          </a:p>
          <a:p>
            <a:r>
              <a:rPr lang="en-GB" sz="1800" b="1" smtClean="0"/>
              <a:t>FLEXIBILITY AND ADAPTABILITY</a:t>
            </a:r>
          </a:p>
          <a:p>
            <a:pPr lvl="1"/>
            <a:r>
              <a:rPr lang="en-GB" sz="1600" b="1" smtClean="0"/>
              <a:t>Adapt to Change</a:t>
            </a:r>
            <a:endParaRPr lang="en-US" sz="1600" b="1" smtClean="0"/>
          </a:p>
          <a:p>
            <a:pPr lvl="1"/>
            <a:r>
              <a:rPr lang="en-GB" sz="1600" b="1" smtClean="0"/>
              <a:t>Be Flexible</a:t>
            </a:r>
          </a:p>
          <a:p>
            <a:r>
              <a:rPr lang="en-GB" sz="1800" b="1" smtClean="0"/>
              <a:t>INITIATIVE AND SELF-DIRECTION</a:t>
            </a:r>
            <a:endParaRPr lang="en-US" sz="1800" smtClean="0"/>
          </a:p>
          <a:p>
            <a:pPr lvl="1"/>
            <a:r>
              <a:rPr lang="en-GB" sz="1600" b="1" smtClean="0"/>
              <a:t>Manage Their Goals and Time</a:t>
            </a:r>
            <a:endParaRPr lang="en-US" sz="1600" smtClean="0"/>
          </a:p>
          <a:p>
            <a:pPr lvl="1"/>
            <a:r>
              <a:rPr lang="en-GB" sz="1600" b="1" smtClean="0"/>
              <a:t>Work Independently</a:t>
            </a:r>
            <a:endParaRPr lang="en-US" sz="1600" smtClean="0"/>
          </a:p>
          <a:p>
            <a:pPr lvl="1"/>
            <a:r>
              <a:rPr lang="en-GB" sz="1600" b="1" smtClean="0"/>
              <a:t>Be Self-directed Learners</a:t>
            </a:r>
          </a:p>
          <a:p>
            <a:r>
              <a:rPr lang="en-GB" sz="1800" b="1" smtClean="0"/>
              <a:t>SOCIAL AND CROSS-CULTURAL SKILLS</a:t>
            </a:r>
          </a:p>
          <a:p>
            <a:pPr lvl="1"/>
            <a:r>
              <a:rPr lang="en-GB" sz="1600" b="1" smtClean="0"/>
              <a:t>Interact Effectively with Others</a:t>
            </a:r>
            <a:endParaRPr lang="en-US" sz="1600" smtClean="0"/>
          </a:p>
          <a:p>
            <a:pPr lvl="1"/>
            <a:r>
              <a:rPr lang="en-GB" sz="1600" b="1" smtClean="0"/>
              <a:t>Work Effectively in Diverse Teams</a:t>
            </a:r>
            <a:endParaRPr lang="en-US" sz="1600" smtClean="0"/>
          </a:p>
          <a:p>
            <a:r>
              <a:rPr lang="en-GB" sz="1800" b="1" smtClean="0"/>
              <a:t>PRODUCTIVITY AND ACCOUNTABILITY</a:t>
            </a:r>
          </a:p>
          <a:p>
            <a:pPr lvl="1"/>
            <a:r>
              <a:rPr lang="en-GB" sz="1600" b="1" smtClean="0"/>
              <a:t>Manage Projects</a:t>
            </a:r>
            <a:endParaRPr lang="en-US" sz="1600" smtClean="0"/>
          </a:p>
          <a:p>
            <a:pPr lvl="1"/>
            <a:r>
              <a:rPr lang="en-GB" sz="1600" b="1" smtClean="0"/>
              <a:t>Produce Results</a:t>
            </a:r>
            <a:endParaRPr lang="en-US" sz="1600" smtClean="0"/>
          </a:p>
          <a:p>
            <a:r>
              <a:rPr lang="en-GB" sz="1800" b="1" smtClean="0"/>
              <a:t>LEADERSHIP AND RESPONSIBILITY</a:t>
            </a:r>
          </a:p>
          <a:p>
            <a:pPr lvl="1"/>
            <a:r>
              <a:rPr lang="en-GB" sz="1600" b="1" smtClean="0"/>
              <a:t>Guide and Lead Others</a:t>
            </a:r>
          </a:p>
          <a:p>
            <a:pPr lvl="1"/>
            <a:r>
              <a:rPr lang="en-GB" sz="1600" b="1" smtClean="0"/>
              <a:t>Be Responsible to Others</a:t>
            </a:r>
            <a:endParaRPr lang="en-US" sz="1600" b="1" smtClean="0"/>
          </a:p>
          <a:p>
            <a:endParaRPr lang="en-US" sz="60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Tools for planning</a:t>
            </a:r>
            <a:endParaRPr lang="en-US" dirty="0"/>
          </a:p>
        </p:txBody>
      </p:sp>
      <p:sp>
        <p:nvSpPr>
          <p:cNvPr id="4" name="TextBox 3"/>
          <p:cNvSpPr txBox="1"/>
          <p:nvPr/>
        </p:nvSpPr>
        <p:spPr>
          <a:xfrm>
            <a:off x="457200" y="1752600"/>
            <a:ext cx="3352800" cy="369332"/>
          </a:xfrm>
          <a:prstGeom prst="rect">
            <a:avLst/>
          </a:prstGeom>
          <a:noFill/>
        </p:spPr>
        <p:txBody>
          <a:bodyPr wrap="square" rtlCol="0">
            <a:spAutoFit/>
          </a:bodyPr>
          <a:lstStyle/>
          <a:p>
            <a:pPr algn="ctr"/>
            <a:r>
              <a:rPr lang="en-US" b="1" dirty="0" smtClean="0">
                <a:latin typeface="Comic Sans MS" pitchFamily="66" charset="0"/>
              </a:rPr>
              <a:t>CONTENT ANALYSIS</a:t>
            </a:r>
            <a:endParaRPr lang="en-US" b="1" dirty="0">
              <a:latin typeface="Comic Sans MS" pitchFamily="66" charset="0"/>
            </a:endParaRPr>
          </a:p>
        </p:txBody>
      </p:sp>
      <p:sp>
        <p:nvSpPr>
          <p:cNvPr id="5" name="TextBox 4"/>
          <p:cNvSpPr txBox="1"/>
          <p:nvPr/>
        </p:nvSpPr>
        <p:spPr>
          <a:xfrm>
            <a:off x="5257800" y="1752600"/>
            <a:ext cx="3352800" cy="369332"/>
          </a:xfrm>
          <a:prstGeom prst="rect">
            <a:avLst/>
          </a:prstGeom>
          <a:noFill/>
        </p:spPr>
        <p:txBody>
          <a:bodyPr wrap="square" rtlCol="0">
            <a:spAutoFit/>
          </a:bodyPr>
          <a:lstStyle/>
          <a:p>
            <a:pPr algn="ctr"/>
            <a:r>
              <a:rPr lang="en-US" b="1" dirty="0" smtClean="0">
                <a:latin typeface="Comic Sans MS" pitchFamily="66" charset="0"/>
              </a:rPr>
              <a:t>PROCESS</a:t>
            </a:r>
            <a:endParaRPr lang="en-US" b="1" dirty="0">
              <a:latin typeface="Comic Sans MS" pitchFamily="66" charset="0"/>
            </a:endParaRPr>
          </a:p>
        </p:txBody>
      </p:sp>
      <p:pic>
        <p:nvPicPr>
          <p:cNvPr id="6" name="Picture 2" descr="rainbow_web 0710"/>
          <p:cNvPicPr>
            <a:picLocks noChangeAspect="1" noChangeArrowheads="1"/>
          </p:cNvPicPr>
          <p:nvPr/>
        </p:nvPicPr>
        <p:blipFill>
          <a:blip r:embed="rId2" cstate="print">
            <a:lum bright="50000" contrast="-59000"/>
          </a:blip>
          <a:srcRect/>
          <a:stretch>
            <a:fillRect/>
          </a:stretch>
        </p:blipFill>
        <p:spPr bwMode="auto">
          <a:xfrm>
            <a:off x="0" y="2514600"/>
            <a:ext cx="4634629" cy="2967037"/>
          </a:xfrm>
          <a:prstGeom prst="rect">
            <a:avLst/>
          </a:prstGeom>
          <a:noFill/>
          <a:ln w="9525">
            <a:noFill/>
            <a:miter lim="800000"/>
            <a:headEnd/>
            <a:tailEnd/>
          </a:ln>
        </p:spPr>
      </p:pic>
      <p:pic>
        <p:nvPicPr>
          <p:cNvPr id="7" name="Picture 2" descr="http://www.wested.org/tal/Graphics/Frameworks/Design_Framework.jpg"/>
          <p:cNvPicPr>
            <a:picLocks noChangeAspect="1" noChangeArrowheads="1"/>
          </p:cNvPicPr>
          <p:nvPr/>
        </p:nvPicPr>
        <p:blipFill>
          <a:blip r:embed="rId3" cstate="print"/>
          <a:srcRect/>
          <a:stretch>
            <a:fillRect/>
          </a:stretch>
        </p:blipFill>
        <p:spPr bwMode="auto">
          <a:xfrm>
            <a:off x="4648200" y="2362200"/>
            <a:ext cx="4495800" cy="3392924"/>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wested.org/tal/Graphics/Frameworks/Design_Framework.jpg"/>
          <p:cNvPicPr>
            <a:picLocks noChangeAspect="1" noChangeArrowheads="1"/>
          </p:cNvPicPr>
          <p:nvPr/>
        </p:nvPicPr>
        <p:blipFill>
          <a:blip r:embed="rId3" cstate="print"/>
          <a:srcRect/>
          <a:stretch>
            <a:fillRect/>
          </a:stretch>
        </p:blipFill>
        <p:spPr bwMode="auto">
          <a:xfrm>
            <a:off x="0" y="0"/>
            <a:ext cx="9144000" cy="6900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latin typeface="+mj-lt"/>
              </a:rPr>
              <a:t>Vision/Mission</a:t>
            </a:r>
            <a:endParaRPr lang="en-US" dirty="0"/>
          </a:p>
        </p:txBody>
      </p:sp>
      <p:sp>
        <p:nvSpPr>
          <p:cNvPr id="30723" name="Content Placeholder 2"/>
          <p:cNvSpPr>
            <a:spLocks noGrp="1"/>
          </p:cNvSpPr>
          <p:nvPr>
            <p:ph idx="1"/>
          </p:nvPr>
        </p:nvSpPr>
        <p:spPr>
          <a:xfrm>
            <a:off x="304800" y="1371600"/>
            <a:ext cx="8839200" cy="5181600"/>
          </a:xfrm>
        </p:spPr>
        <p:txBody>
          <a:bodyPr/>
          <a:lstStyle/>
          <a:p>
            <a:pPr eaLnBrk="1" hangingPunct="1"/>
            <a:r>
              <a:rPr lang="en-US" sz="2800" dirty="0" smtClean="0"/>
              <a:t>What is our vision for teaching and learning?</a:t>
            </a:r>
          </a:p>
          <a:p>
            <a:pPr eaLnBrk="1" hangingPunct="1"/>
            <a:r>
              <a:rPr lang="en-US" sz="2800" dirty="0" smtClean="0"/>
              <a:t>What do students need to know and be able to do?</a:t>
            </a:r>
          </a:p>
          <a:p>
            <a:pPr eaLnBrk="1" hangingPunct="1"/>
            <a:r>
              <a:rPr lang="en-US" sz="2800" dirty="0" smtClean="0"/>
              <a:t>How will we know they have learned it?</a:t>
            </a:r>
          </a:p>
          <a:p>
            <a:pPr eaLnBrk="1" hangingPunct="1"/>
            <a:r>
              <a:rPr lang="en-US" sz="2800" dirty="0" smtClean="0"/>
              <a:t>What will we do if they do not gain this knowledge?</a:t>
            </a:r>
          </a:p>
          <a:p>
            <a:pPr eaLnBrk="1" hangingPunct="1"/>
            <a:r>
              <a:rPr lang="en-US" sz="2800" dirty="0" smtClean="0"/>
              <a:t>What do classrooms in which this vision is playing out look like?</a:t>
            </a:r>
          </a:p>
          <a:p>
            <a:pPr eaLnBrk="1" hangingPunct="1"/>
            <a:r>
              <a:rPr lang="en-US" sz="2800" dirty="0" smtClean="0"/>
              <a:t>What do teachers need to know and be able to do if students are to achieve these standards?</a:t>
            </a:r>
          </a:p>
          <a:p>
            <a:pPr eaLnBrk="1" hangingPunct="1"/>
            <a:r>
              <a:rPr lang="en-US" sz="2800" dirty="0" smtClean="0"/>
              <a:t>What is our vision for teaching and learning?</a:t>
            </a:r>
          </a:p>
        </p:txBody>
      </p:sp>
      <p:sp>
        <p:nvSpPr>
          <p:cNvPr id="4" name="Oval 3"/>
          <p:cNvSpPr/>
          <p:nvPr/>
        </p:nvSpPr>
        <p:spPr>
          <a:xfrm>
            <a:off x="304800" y="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34200" y="0"/>
            <a:ext cx="19812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304800"/>
            <a:ext cx="1524000" cy="646331"/>
          </a:xfrm>
          <a:prstGeom prst="rect">
            <a:avLst/>
          </a:prstGeom>
          <a:noFill/>
        </p:spPr>
        <p:txBody>
          <a:bodyPr wrap="square" rtlCol="0">
            <a:spAutoFit/>
          </a:bodyPr>
          <a:lstStyle/>
          <a:p>
            <a:pPr algn="ctr"/>
            <a:r>
              <a:rPr lang="en-US" dirty="0" smtClean="0"/>
              <a:t>Knowledge and beliefs</a:t>
            </a:r>
            <a:endParaRPr lang="en-US" dirty="0"/>
          </a:p>
        </p:txBody>
      </p:sp>
      <p:sp>
        <p:nvSpPr>
          <p:cNvPr id="7" name="TextBox 6"/>
          <p:cNvSpPr txBox="1"/>
          <p:nvPr/>
        </p:nvSpPr>
        <p:spPr>
          <a:xfrm>
            <a:off x="7162800" y="304800"/>
            <a:ext cx="1524000" cy="646331"/>
          </a:xfrm>
          <a:prstGeom prst="rect">
            <a:avLst/>
          </a:prstGeom>
          <a:noFill/>
        </p:spPr>
        <p:txBody>
          <a:bodyPr wrap="square" rtlCol="0">
            <a:spAutoFit/>
          </a:bodyPr>
          <a:lstStyle/>
          <a:p>
            <a:pPr algn="ctr"/>
            <a:r>
              <a:rPr lang="en-US" dirty="0" smtClean="0"/>
              <a:t>Critical Issues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Introductions</a:t>
            </a:r>
          </a:p>
        </p:txBody>
      </p:sp>
      <p:sp>
        <p:nvSpPr>
          <p:cNvPr id="5123" name="Content Placeholder 2"/>
          <p:cNvSpPr>
            <a:spLocks noGrp="1"/>
          </p:cNvSpPr>
          <p:nvPr>
            <p:ph idx="1"/>
          </p:nvPr>
        </p:nvSpPr>
        <p:spPr/>
        <p:txBody>
          <a:bodyPr/>
          <a:lstStyle/>
          <a:p>
            <a:pPr eaLnBrk="1" hangingPunct="1">
              <a:buFont typeface="Arial" charset="0"/>
              <a:buNone/>
            </a:pPr>
            <a:r>
              <a:rPr lang="en-US" smtClean="0"/>
              <a:t>Tell us…</a:t>
            </a:r>
          </a:p>
          <a:p>
            <a:pPr lvl="1" eaLnBrk="1" hangingPunct="1"/>
            <a:r>
              <a:rPr lang="en-US" smtClean="0"/>
              <a:t>Who you are</a:t>
            </a:r>
          </a:p>
          <a:p>
            <a:pPr lvl="1" eaLnBrk="1" hangingPunct="1"/>
            <a:r>
              <a:rPr lang="en-US" smtClean="0"/>
              <a:t>Where you are from </a:t>
            </a:r>
          </a:p>
          <a:p>
            <a:pPr lvl="1" eaLnBrk="1" hangingPunct="1"/>
            <a:r>
              <a:rPr lang="en-US" smtClean="0"/>
              <a:t>What your job is</a:t>
            </a:r>
          </a:p>
          <a:p>
            <a:pPr lvl="1" eaLnBrk="1" hangingPunct="1"/>
            <a:r>
              <a:rPr lang="en-US" smtClean="0"/>
              <a:t>One word that comes to mind when you think of your Curriculum Adoption Cycle</a:t>
            </a:r>
          </a:p>
          <a:p>
            <a:pPr lvl="1" eaLnBrk="1" hangingPunct="1"/>
            <a:r>
              <a:rPr lang="en-US" smtClean="0"/>
              <a:t>One word that comes to mind when you think of Professional Development in your district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5" descr="http://www.wested.org/tal/Graphics/Frameworks/Knowledge_Beliefs.jpg"/>
          <p:cNvPicPr>
            <a:picLocks noChangeAspect="1" noChangeArrowheads="1"/>
          </p:cNvPicPr>
          <p:nvPr/>
        </p:nvPicPr>
        <p:blipFill>
          <a:blip r:embed="rId3" cstate="print"/>
          <a:srcRect/>
          <a:stretch>
            <a:fillRect/>
          </a:stretch>
        </p:blipFill>
        <p:spPr bwMode="auto">
          <a:xfrm>
            <a:off x="0" y="0"/>
            <a:ext cx="9144000" cy="638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Content Placeholder 3" descr="Critical_Issues.jpg"/>
          <p:cNvPicPr>
            <a:picLocks noGrp="1" noChangeAspect="1"/>
          </p:cNvPicPr>
          <p:nvPr>
            <p:ph idx="1"/>
          </p:nvPr>
        </p:nvPicPr>
        <p:blipFill>
          <a:blip r:embed="rId3" cstate="print"/>
          <a:srcRect/>
          <a:stretch>
            <a:fillRect/>
          </a:stretch>
        </p:blipFill>
        <p:spPr>
          <a:xfrm>
            <a:off x="0" y="304800"/>
            <a:ext cx="9144000" cy="62484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Vision/Mission</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latin typeface="+mj-lt"/>
              </a:rPr>
              <a:t>           Analyze student data</a:t>
            </a:r>
            <a:endParaRPr lang="en-US" dirty="0"/>
          </a:p>
        </p:txBody>
      </p:sp>
      <p:sp>
        <p:nvSpPr>
          <p:cNvPr id="31747" name="Content Placeholder 2"/>
          <p:cNvSpPr>
            <a:spLocks noGrp="1"/>
          </p:cNvSpPr>
          <p:nvPr>
            <p:ph idx="1"/>
          </p:nvPr>
        </p:nvSpPr>
        <p:spPr>
          <a:xfrm>
            <a:off x="457200" y="1600200"/>
            <a:ext cx="8382000" cy="4876800"/>
          </a:xfrm>
        </p:spPr>
        <p:txBody>
          <a:bodyPr/>
          <a:lstStyle/>
          <a:p>
            <a:pPr eaLnBrk="1" hangingPunct="1"/>
            <a:r>
              <a:rPr lang="en-US" sz="2400" dirty="0" smtClean="0"/>
              <a:t>Types of data</a:t>
            </a:r>
          </a:p>
          <a:p>
            <a:pPr eaLnBrk="1" hangingPunct="1"/>
            <a:r>
              <a:rPr lang="en-US" sz="2400" dirty="0" smtClean="0"/>
              <a:t>Demographic (student and teacher)</a:t>
            </a:r>
          </a:p>
          <a:p>
            <a:pPr eaLnBrk="1" hangingPunct="1"/>
            <a:r>
              <a:rPr lang="en-US" sz="2400" dirty="0" smtClean="0"/>
              <a:t>Multiple measures of students’ achievement of standards</a:t>
            </a:r>
          </a:p>
          <a:p>
            <a:pPr eaLnBrk="1" hangingPunct="1"/>
            <a:r>
              <a:rPr lang="en-US" sz="2400" dirty="0" smtClean="0"/>
              <a:t>Disaggregated student learning data </a:t>
            </a:r>
          </a:p>
          <a:p>
            <a:pPr eaLnBrk="1" hangingPunct="1"/>
            <a:r>
              <a:rPr lang="en-US" sz="2400" dirty="0" smtClean="0"/>
              <a:t>Data about classroom practice and student opportunity to learn</a:t>
            </a:r>
          </a:p>
          <a:p>
            <a:pPr eaLnBrk="1" hangingPunct="1"/>
            <a:r>
              <a:rPr lang="en-US" sz="2400" dirty="0" smtClean="0"/>
              <a:t>Data about pd , the school culture and leadership</a:t>
            </a:r>
          </a:p>
          <a:p>
            <a:pPr eaLnBrk="1" hangingPunct="1"/>
            <a:r>
              <a:rPr lang="en-US" sz="2400" dirty="0" smtClean="0"/>
              <a:t>Triangulate data</a:t>
            </a:r>
          </a:p>
          <a:p>
            <a:pPr eaLnBrk="1" hangingPunct="1"/>
            <a:r>
              <a:rPr lang="en-US" sz="2400" dirty="0" smtClean="0"/>
              <a:t>Develop a comprehensive assessment system to mine data</a:t>
            </a:r>
          </a:p>
        </p:txBody>
      </p:sp>
      <p:sp>
        <p:nvSpPr>
          <p:cNvPr id="4" name="Oval 3"/>
          <p:cNvSpPr/>
          <p:nvPr/>
        </p:nvSpPr>
        <p:spPr>
          <a:xfrm>
            <a:off x="228600" y="2286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3400" y="609600"/>
            <a:ext cx="1524000" cy="369332"/>
          </a:xfrm>
          <a:prstGeom prst="rect">
            <a:avLst/>
          </a:prstGeom>
          <a:noFill/>
        </p:spPr>
        <p:txBody>
          <a:bodyPr wrap="square" rtlCol="0">
            <a:spAutoFit/>
          </a:bodyPr>
          <a:lstStyle/>
          <a:p>
            <a:pPr algn="ctr"/>
            <a:r>
              <a:rPr lang="en-US" dirty="0" smtClean="0"/>
              <a:t>Context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http://www.wested.org/tal/Graphics/Frameworks/context.jpg"/>
          <p:cNvPicPr>
            <a:picLocks noChangeAspect="1" noChangeArrowheads="1"/>
          </p:cNvPicPr>
          <p:nvPr/>
        </p:nvPicPr>
        <p:blipFill>
          <a:blip r:embed="rId3" cstate="print"/>
          <a:srcRect/>
          <a:stretch>
            <a:fillRect/>
          </a:stretch>
        </p:blipFill>
        <p:spPr bwMode="auto">
          <a:xfrm>
            <a:off x="0" y="228600"/>
            <a:ext cx="9144000" cy="646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Data analysis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Set Goals</a:t>
            </a:r>
          </a:p>
        </p:txBody>
      </p:sp>
      <p:sp>
        <p:nvSpPr>
          <p:cNvPr id="32771" name="Content Placeholder 2"/>
          <p:cNvSpPr>
            <a:spLocks noGrp="1"/>
          </p:cNvSpPr>
          <p:nvPr>
            <p:ph idx="1"/>
          </p:nvPr>
        </p:nvSpPr>
        <p:spPr>
          <a:xfrm>
            <a:off x="457200" y="1981200"/>
            <a:ext cx="8229600" cy="4144963"/>
          </a:xfrm>
        </p:spPr>
        <p:txBody>
          <a:bodyPr/>
          <a:lstStyle/>
          <a:p>
            <a:pPr eaLnBrk="1" hangingPunct="1"/>
            <a:r>
              <a:rPr lang="en-US" dirty="0" smtClean="0"/>
              <a:t>Goals for student learning</a:t>
            </a:r>
          </a:p>
          <a:p>
            <a:pPr eaLnBrk="1" hangingPunct="1"/>
            <a:r>
              <a:rPr lang="en-US" dirty="0" smtClean="0"/>
              <a:t>Goals for teacher learning</a:t>
            </a:r>
          </a:p>
          <a:p>
            <a:pPr eaLnBrk="1" hangingPunct="1"/>
            <a:r>
              <a:rPr lang="en-US" dirty="0" smtClean="0"/>
              <a:t>Goals for teaching practice</a:t>
            </a:r>
          </a:p>
          <a:p>
            <a:pPr eaLnBrk="1" hangingPunct="1"/>
            <a:r>
              <a:rPr lang="en-US" dirty="0" smtClean="0"/>
              <a:t>Goals for the organization</a:t>
            </a:r>
          </a:p>
        </p:txBody>
      </p:sp>
      <p:sp>
        <p:nvSpPr>
          <p:cNvPr id="4" name="Oval 3"/>
          <p:cNvSpPr/>
          <p:nvPr/>
        </p:nvSpPr>
        <p:spPr>
          <a:xfrm>
            <a:off x="304800" y="3048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609600"/>
            <a:ext cx="1524000" cy="646331"/>
          </a:xfrm>
          <a:prstGeom prst="rect">
            <a:avLst/>
          </a:prstGeom>
          <a:noFill/>
        </p:spPr>
        <p:txBody>
          <a:bodyPr wrap="square" rtlCol="0">
            <a:spAutoFit/>
          </a:bodyPr>
          <a:lstStyle/>
          <a:p>
            <a:pPr algn="ctr"/>
            <a:r>
              <a:rPr lang="en-US" dirty="0" smtClean="0"/>
              <a:t>Critical Issues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Content Placeholder 3" descr="Critical_Issues.jpg"/>
          <p:cNvPicPr>
            <a:picLocks noGrp="1" noChangeAspect="1"/>
          </p:cNvPicPr>
          <p:nvPr>
            <p:ph idx="1"/>
          </p:nvPr>
        </p:nvPicPr>
        <p:blipFill>
          <a:blip r:embed="rId3" cstate="print"/>
          <a:srcRect/>
          <a:stretch>
            <a:fillRect/>
          </a:stretch>
        </p:blipFill>
        <p:spPr>
          <a:xfrm>
            <a:off x="0" y="304800"/>
            <a:ext cx="9144000" cy="62484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Goal Setting</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Plan</a:t>
            </a:r>
          </a:p>
        </p:txBody>
      </p:sp>
      <p:sp>
        <p:nvSpPr>
          <p:cNvPr id="33795" name="Content Placeholder 2"/>
          <p:cNvSpPr>
            <a:spLocks noGrp="1"/>
          </p:cNvSpPr>
          <p:nvPr>
            <p:ph idx="1"/>
          </p:nvPr>
        </p:nvSpPr>
        <p:spPr/>
        <p:txBody>
          <a:bodyPr/>
          <a:lstStyle/>
          <a:p>
            <a:pPr eaLnBrk="1" hangingPunct="1"/>
            <a:r>
              <a:rPr lang="en-US" dirty="0" smtClean="0"/>
              <a:t>Scan context</a:t>
            </a:r>
          </a:p>
          <a:p>
            <a:pPr eaLnBrk="1" hangingPunct="1"/>
            <a:r>
              <a:rPr lang="en-US" dirty="0" smtClean="0"/>
              <a:t>Define critical issues</a:t>
            </a:r>
          </a:p>
          <a:p>
            <a:pPr eaLnBrk="1" hangingPunct="1"/>
            <a:r>
              <a:rPr lang="en-US" dirty="0" smtClean="0"/>
              <a:t>Revisit and clarify beliefs</a:t>
            </a:r>
          </a:p>
          <a:p>
            <a:pPr eaLnBrk="1" hangingPunct="1"/>
            <a:r>
              <a:rPr lang="en-US" dirty="0" smtClean="0"/>
              <a:t>Think strategically about which strategy or combination of strategies to employ</a:t>
            </a:r>
          </a:p>
        </p:txBody>
      </p:sp>
      <p:sp>
        <p:nvSpPr>
          <p:cNvPr id="4" name="Oval 3"/>
          <p:cNvSpPr/>
          <p:nvPr/>
        </p:nvSpPr>
        <p:spPr>
          <a:xfrm>
            <a:off x="457200" y="228600"/>
            <a:ext cx="22098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609600"/>
            <a:ext cx="1524000" cy="369332"/>
          </a:xfrm>
          <a:prstGeom prst="rect">
            <a:avLst/>
          </a:prstGeom>
          <a:noFill/>
        </p:spPr>
        <p:txBody>
          <a:bodyPr wrap="square" rtlCol="0">
            <a:spAutoFit/>
          </a:bodyPr>
          <a:lstStyle/>
          <a:p>
            <a:pPr algn="ctr"/>
            <a:r>
              <a:rPr lang="en-US" dirty="0" smtClean="0"/>
              <a:t>Strategies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we now?</a:t>
            </a:r>
            <a:endParaRPr lang="en-US" dirty="0"/>
          </a:p>
        </p:txBody>
      </p:sp>
      <p:sp>
        <p:nvSpPr>
          <p:cNvPr id="3" name="Content Placeholder 2"/>
          <p:cNvSpPr>
            <a:spLocks noGrp="1"/>
          </p:cNvSpPr>
          <p:nvPr>
            <p:ph idx="1"/>
          </p:nvPr>
        </p:nvSpPr>
        <p:spPr>
          <a:xfrm>
            <a:off x="0" y="2819400"/>
            <a:ext cx="8991600" cy="4525963"/>
          </a:xfrm>
        </p:spPr>
        <p:txBody>
          <a:bodyPr>
            <a:normAutofit/>
          </a:bodyPr>
          <a:lstStyle/>
          <a:p>
            <a:pPr algn="ctr"/>
            <a:endParaRPr lang="en-US" sz="2400" dirty="0" smtClean="0">
              <a:hlinkClick r:id="rId2"/>
            </a:endParaRPr>
          </a:p>
          <a:p>
            <a:pPr algn="ctr">
              <a:buNone/>
            </a:pPr>
            <a:r>
              <a:rPr lang="en-US" sz="2400" dirty="0" smtClean="0">
                <a:hlinkClick r:id="rId2"/>
              </a:rPr>
              <a:t>http://www.youtube.com/watch?v=oRBchZLkQR0</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solidFill>
                  <a:srgbClr val="FFFF00"/>
                </a:solidFill>
                <a:latin typeface="+mj-lt"/>
              </a:rPr>
              <a:t>Strategies </a:t>
            </a:r>
            <a:endParaRPr lang="en-US" dirty="0">
              <a:solidFill>
                <a:srgbClr val="FFFF00"/>
              </a:solidFill>
            </a:endParaRPr>
          </a:p>
        </p:txBody>
      </p:sp>
      <p:graphicFrame>
        <p:nvGraphicFramePr>
          <p:cNvPr id="4" name="Table 3"/>
          <p:cNvGraphicFramePr>
            <a:graphicFrameLocks noGrp="1"/>
          </p:cNvGraphicFramePr>
          <p:nvPr/>
        </p:nvGraphicFramePr>
        <p:xfrm>
          <a:off x="0" y="0"/>
          <a:ext cx="9525001" cy="6703737"/>
        </p:xfrm>
        <a:graphic>
          <a:graphicData uri="http://schemas.openxmlformats.org/drawingml/2006/table">
            <a:tbl>
              <a:tblPr/>
              <a:tblGrid>
                <a:gridCol w="1496658"/>
                <a:gridCol w="1339114"/>
                <a:gridCol w="2126828"/>
                <a:gridCol w="2091580"/>
                <a:gridCol w="2470821"/>
              </a:tblGrid>
              <a:tr h="604041">
                <a:tc gridSpan="5">
                  <a:txBody>
                    <a:bodyPr/>
                    <a:lstStyle/>
                    <a:p>
                      <a:pPr algn="ctr"/>
                      <a:r>
                        <a:rPr lang="en-US" sz="2800" b="1" dirty="0"/>
                        <a:t>STRATEGIES FOR PROFESSIONAL DEVELOPMENT</a:t>
                      </a:r>
                      <a:endParaRPr lang="en-US" sz="2800" dirty="0"/>
                    </a:p>
                  </a:txBody>
                  <a:tcPr marL="51443" marR="51443" marT="25722" marB="25722" anchor="ctr">
                    <a:lnL>
                      <a:noFill/>
                    </a:lnL>
                    <a:lnR>
                      <a:noFill/>
                    </a:lnR>
                    <a:lnT>
                      <a:noFill/>
                    </a:lnT>
                    <a:lnB>
                      <a:noFill/>
                    </a:lnB>
                    <a:solidFill>
                      <a:srgbClr val="0099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36687">
                <a:tc>
                  <a:txBody>
                    <a:bodyPr/>
                    <a:lstStyle/>
                    <a:p>
                      <a:pPr algn="ctr"/>
                      <a:r>
                        <a:rPr lang="en-US" sz="2000" b="1" dirty="0">
                          <a:hlinkClick r:id="rId3" action="ppaction://hlinkfile"/>
                        </a:rPr>
                        <a:t>Immersion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4" action="ppaction://hlinkfile"/>
                        </a:rPr>
                        <a:t>Curriculum</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5" action="ppaction://hlinkfile"/>
                        </a:rPr>
                        <a:t>Examining Practice</a:t>
                      </a:r>
                      <a:r>
                        <a:rPr lang="en-US" sz="2000" b="1" dirty="0"/>
                        <a:t>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6" action="ppaction://hlinkfile"/>
                        </a:rPr>
                        <a:t>Collaborative Work </a:t>
                      </a:r>
                      <a:endParaRPr lang="en-US" sz="2000" dirty="0"/>
                    </a:p>
                  </a:txBody>
                  <a:tcPr marL="51443" marR="51443" marT="25722" marB="25722" anchor="ctr">
                    <a:lnL>
                      <a:noFill/>
                    </a:lnL>
                    <a:lnR>
                      <a:noFill/>
                    </a:lnR>
                    <a:lnT>
                      <a:noFill/>
                    </a:lnT>
                    <a:lnB>
                      <a:noFill/>
                    </a:lnB>
                    <a:solidFill>
                      <a:srgbClr val="FFFFFF"/>
                    </a:solidFill>
                  </a:tcPr>
                </a:tc>
                <a:tc>
                  <a:txBody>
                    <a:bodyPr/>
                    <a:lstStyle/>
                    <a:p>
                      <a:pPr algn="ctr"/>
                      <a:r>
                        <a:rPr lang="en-US" sz="2000" b="1" dirty="0">
                          <a:hlinkClick r:id="rId7" action="ppaction://hlinkfile"/>
                        </a:rPr>
                        <a:t>Vehicles and Mechanisms</a:t>
                      </a:r>
                      <a:endParaRPr lang="en-US" sz="2000" dirty="0"/>
                    </a:p>
                  </a:txBody>
                  <a:tcPr marL="51443" marR="51443" marT="25722" marB="25722" anchor="ctr">
                    <a:lnL>
                      <a:noFill/>
                    </a:lnL>
                    <a:lnR>
                      <a:noFill/>
                    </a:lnR>
                    <a:lnT>
                      <a:noFill/>
                    </a:lnT>
                    <a:lnB>
                      <a:noFill/>
                    </a:lnB>
                    <a:solidFill>
                      <a:srgbClr val="FFFFFF"/>
                    </a:solidFill>
                  </a:tcPr>
                </a:tc>
              </a:tr>
              <a:tr h="5263009">
                <a:tc gridSpan="5">
                  <a:txBody>
                    <a:bodyPr/>
                    <a:lstStyle/>
                    <a:p>
                      <a:r>
                        <a:rPr lang="en-US" sz="2000" b="1" dirty="0"/>
                        <a:t>Key to the Purposes:</a:t>
                      </a:r>
                      <a:endParaRPr lang="en-US" sz="2000" dirty="0"/>
                    </a:p>
                    <a:p>
                      <a:r>
                        <a:rPr lang="en-US" sz="2000" b="1" dirty="0"/>
                        <a:t>A</a:t>
                      </a:r>
                      <a:r>
                        <a:rPr lang="en-US" sz="2000" dirty="0"/>
                        <a:t>.Strategies that focus on </a:t>
                      </a:r>
                      <a:r>
                        <a:rPr lang="en-US" sz="2000" b="1" dirty="0"/>
                        <a:t>developing awareness</a:t>
                      </a:r>
                      <a:r>
                        <a:rPr lang="en-US" sz="2000" dirty="0"/>
                        <a:t> are usually used during the beginning phases of a change. The strategies are designed to elicit thoughtful questioning on the part of the teachers concerning new information.</a:t>
                      </a:r>
                      <a:br>
                        <a:rPr lang="en-US" sz="2000" dirty="0"/>
                      </a:br>
                      <a:r>
                        <a:rPr lang="en-US" sz="2000" b="1" dirty="0"/>
                        <a:t>B</a:t>
                      </a:r>
                      <a:r>
                        <a:rPr lang="en-US" sz="2000" dirty="0"/>
                        <a:t>. Strategies that focus on </a:t>
                      </a:r>
                      <a:r>
                        <a:rPr lang="en-US" sz="2000" b="1" dirty="0"/>
                        <a:t>building knowledge</a:t>
                      </a:r>
                      <a:r>
                        <a:rPr lang="en-US" sz="2000" dirty="0"/>
                        <a:t> provide opportunities for teachers to deepen their understanding of mathematics content and teaching practices.</a:t>
                      </a:r>
                      <a:br>
                        <a:rPr lang="en-US" sz="2000" dirty="0"/>
                      </a:br>
                      <a:r>
                        <a:rPr lang="en-US" sz="2000" b="1" dirty="0"/>
                        <a:t>C.</a:t>
                      </a:r>
                      <a:r>
                        <a:rPr lang="en-US" sz="2000" dirty="0"/>
                        <a:t> Strategies that help teachers </a:t>
                      </a:r>
                      <a:r>
                        <a:rPr lang="en-US" sz="2000" b="1" dirty="0"/>
                        <a:t>translate new knowledge</a:t>
                      </a:r>
                      <a:r>
                        <a:rPr lang="en-US" sz="2000" dirty="0"/>
                        <a:t> into practice engage teachers in drawing on their knowledge base to plan instruction and improve their teaching.</a:t>
                      </a:r>
                      <a:br>
                        <a:rPr lang="en-US" sz="2000" dirty="0"/>
                      </a:br>
                      <a:r>
                        <a:rPr lang="en-US" sz="2000" b="1" dirty="0"/>
                        <a:t>D.</a:t>
                      </a:r>
                      <a:r>
                        <a:rPr lang="en-US" sz="2000" dirty="0"/>
                        <a:t> Strategies that focus on </a:t>
                      </a:r>
                      <a:r>
                        <a:rPr lang="en-US" sz="2000" b="1" dirty="0"/>
                        <a:t>practicing teaching</a:t>
                      </a:r>
                      <a:r>
                        <a:rPr lang="en-US" sz="2000" dirty="0"/>
                        <a:t> help teachers learn through the process of using a new approach with their students. As teachers practice new moves in their classrooms, they deepen their understanding.</a:t>
                      </a:r>
                      <a:br>
                        <a:rPr lang="en-US" sz="2000" dirty="0"/>
                      </a:br>
                      <a:r>
                        <a:rPr lang="en-US" sz="2000" b="1" dirty="0"/>
                        <a:t>E.</a:t>
                      </a:r>
                      <a:r>
                        <a:rPr lang="en-US" sz="2000" dirty="0"/>
                        <a:t> Strategies that provide opportunities to </a:t>
                      </a:r>
                      <a:r>
                        <a:rPr lang="en-US" sz="2000" b="1" dirty="0"/>
                        <a:t>reflect </a:t>
                      </a:r>
                      <a:r>
                        <a:rPr lang="en-US" sz="2000" dirty="0"/>
                        <a:t>deeply on teaching and learning engage teachers in assessing the impact of the changes on their students and thinking about ways to improve. These strategies also encourage teachers to reflect on others' practice, adapting ideas for their own use.</a:t>
                      </a:r>
                    </a:p>
                  </a:txBody>
                  <a:tcPr marL="51443" marR="51443" marT="25722" marB="25722" anchor="ctr">
                    <a:lnL>
                      <a:noFill/>
                    </a:lnL>
                    <a:lnR>
                      <a:noFill/>
                    </a:lnR>
                    <a:lnT>
                      <a:noFill/>
                    </a:lnT>
                    <a:lnB>
                      <a:noFill/>
                    </a:lnB>
                    <a:solidFill>
                      <a:srgbClr val="0099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0"/>
            <a:ext cx="8229600" cy="1143000"/>
          </a:xfrm>
        </p:spPr>
        <p:txBody>
          <a:bodyPr/>
          <a:lstStyle/>
          <a:p>
            <a:pPr eaLnBrk="1" hangingPunct="1"/>
            <a:r>
              <a:rPr lang="en-US" dirty="0" smtClean="0"/>
              <a:t>Immersion</a:t>
            </a:r>
          </a:p>
        </p:txBody>
      </p:sp>
      <p:sp>
        <p:nvSpPr>
          <p:cNvPr id="40963" name="Content Placeholder 2"/>
          <p:cNvSpPr>
            <a:spLocks noGrp="1"/>
          </p:cNvSpPr>
          <p:nvPr>
            <p:ph idx="1"/>
          </p:nvPr>
        </p:nvSpPr>
        <p:spPr>
          <a:xfrm>
            <a:off x="457200" y="1066800"/>
            <a:ext cx="8305800" cy="4784725"/>
          </a:xfrm>
        </p:spPr>
        <p:txBody>
          <a:bodyPr/>
          <a:lstStyle/>
          <a:p>
            <a:pPr eaLnBrk="1" hangingPunct="1"/>
            <a:r>
              <a:rPr lang="en-US" dirty="0" smtClean="0"/>
              <a:t>Immersion into Inquiry and Problem Solving:</a:t>
            </a:r>
          </a:p>
          <a:p>
            <a:pPr lvl="1" eaLnBrk="1" hangingPunct="1"/>
            <a:r>
              <a:rPr lang="en-US" dirty="0" smtClean="0"/>
              <a:t>Engaging in the kinds of learning that teachers are expected to practice with their students, such as inquiry-based investigations. </a:t>
            </a:r>
            <a:r>
              <a:rPr lang="en-US" i="1" dirty="0" smtClean="0"/>
              <a:t>(A,B,E)</a:t>
            </a:r>
          </a:p>
          <a:p>
            <a:pPr eaLnBrk="1" hangingPunct="1"/>
            <a:r>
              <a:rPr lang="en-US" dirty="0" smtClean="0"/>
              <a:t>Immersion into the World of Content:</a:t>
            </a:r>
          </a:p>
          <a:p>
            <a:pPr lvl="1" eaLnBrk="1" hangingPunct="1"/>
            <a:r>
              <a:rPr lang="en-US" dirty="0" smtClean="0"/>
              <a:t>Participating in an intensive experience in the day-to-day work of a professional, often in a laboratory, industry, or museum, with full engagement in research activities. </a:t>
            </a:r>
            <a:r>
              <a:rPr lang="en-US" i="1" dirty="0" smtClean="0"/>
              <a:t>(A,B)</a:t>
            </a:r>
            <a:r>
              <a:rPr lang="en-US" dirty="0" smtClean="0"/>
              <a:t> </a:t>
            </a:r>
          </a:p>
          <a:p>
            <a:pPr eaLnBrk="1" hangingPunct="1"/>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smtClean="0"/>
              <a:t>Curriculum</a:t>
            </a:r>
          </a:p>
        </p:txBody>
      </p:sp>
      <p:sp>
        <p:nvSpPr>
          <p:cNvPr id="41987" name="Content Placeholder 2"/>
          <p:cNvSpPr>
            <a:spLocks noGrp="1"/>
          </p:cNvSpPr>
          <p:nvPr>
            <p:ph idx="1"/>
          </p:nvPr>
        </p:nvSpPr>
        <p:spPr>
          <a:xfrm>
            <a:off x="304800" y="1295400"/>
            <a:ext cx="8839200" cy="4860925"/>
          </a:xfrm>
        </p:spPr>
        <p:txBody>
          <a:bodyPr/>
          <a:lstStyle/>
          <a:p>
            <a:pPr eaLnBrk="1" hangingPunct="1"/>
            <a:r>
              <a:rPr lang="en-US" sz="2800" dirty="0" smtClean="0"/>
              <a:t>Curriculum Implementation:</a:t>
            </a:r>
          </a:p>
          <a:p>
            <a:pPr lvl="1" eaLnBrk="1" hangingPunct="1"/>
            <a:r>
              <a:rPr lang="en-US" sz="2400" dirty="0" smtClean="0"/>
              <a:t>Learning, using, and refining use of a particular set of instructional materials in the classroom. </a:t>
            </a:r>
            <a:r>
              <a:rPr lang="en-US" sz="2400" i="1" dirty="0" smtClean="0"/>
              <a:t>(B,C,D)</a:t>
            </a:r>
            <a:endParaRPr lang="en-US" sz="2400" dirty="0" smtClean="0"/>
          </a:p>
          <a:p>
            <a:pPr eaLnBrk="1" hangingPunct="1"/>
            <a:r>
              <a:rPr lang="en-US" sz="2800" dirty="0" smtClean="0"/>
              <a:t>Curriculum Replacement Units:</a:t>
            </a:r>
          </a:p>
          <a:p>
            <a:pPr lvl="1" eaLnBrk="1" hangingPunct="1"/>
            <a:r>
              <a:rPr lang="en-US" sz="2400" dirty="0" smtClean="0"/>
              <a:t>Implementing a unit of instruction that addresses one topic in a way that illustrates effective teaching techniques. </a:t>
            </a:r>
            <a:r>
              <a:rPr lang="en-US" sz="2400" i="1" dirty="0" smtClean="0"/>
              <a:t>(B,C,D)</a:t>
            </a:r>
            <a:endParaRPr lang="en-US" sz="2400" dirty="0" smtClean="0"/>
          </a:p>
          <a:p>
            <a:pPr eaLnBrk="1" hangingPunct="1"/>
            <a:r>
              <a:rPr lang="en-US" sz="2800" dirty="0" smtClean="0"/>
              <a:t>Curriculum Development and Adaptation:</a:t>
            </a:r>
          </a:p>
          <a:p>
            <a:pPr lvl="1" eaLnBrk="1" hangingPunct="1"/>
            <a:r>
              <a:rPr lang="en-US" sz="2400" dirty="0" smtClean="0"/>
              <a:t>Creating new instructional materials and strategies or tailoring existing ones to better meet the learning needs of students. </a:t>
            </a:r>
            <a:r>
              <a:rPr lang="en-US" sz="2400" i="1" dirty="0" smtClean="0"/>
              <a:t>(B,C)</a:t>
            </a:r>
            <a:endParaRPr lang="en-US" sz="24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smtClean="0"/>
              <a:t>Examining Practice</a:t>
            </a:r>
          </a:p>
        </p:txBody>
      </p:sp>
      <p:sp>
        <p:nvSpPr>
          <p:cNvPr id="43011" name="Content Placeholder 2"/>
          <p:cNvSpPr>
            <a:spLocks noGrp="1"/>
          </p:cNvSpPr>
          <p:nvPr>
            <p:ph idx="1"/>
          </p:nvPr>
        </p:nvSpPr>
        <p:spPr>
          <a:xfrm>
            <a:off x="381000" y="1600200"/>
            <a:ext cx="8534400" cy="4525962"/>
          </a:xfrm>
        </p:spPr>
        <p:txBody>
          <a:bodyPr/>
          <a:lstStyle/>
          <a:p>
            <a:pPr eaLnBrk="1" hangingPunct="1"/>
            <a:r>
              <a:rPr lang="en-US" sz="2400" dirty="0" smtClean="0"/>
              <a:t>Action Research:</a:t>
            </a:r>
          </a:p>
          <a:p>
            <a:pPr lvl="1" eaLnBrk="1" hangingPunct="1"/>
            <a:r>
              <a:rPr lang="en-US" sz="2000" dirty="0" smtClean="0"/>
              <a:t>Examining teachers' own teaching and their students' learning by engaging in a research project in the classroom. </a:t>
            </a:r>
            <a:r>
              <a:rPr lang="en-US" sz="2000" i="1" dirty="0" smtClean="0"/>
              <a:t>(B,E)</a:t>
            </a:r>
            <a:endParaRPr lang="en-US" sz="2000" dirty="0" smtClean="0"/>
          </a:p>
          <a:p>
            <a:pPr eaLnBrk="1" hangingPunct="1"/>
            <a:r>
              <a:rPr lang="en-US" sz="2400" dirty="0" smtClean="0"/>
              <a:t>Case Discussions:</a:t>
            </a:r>
          </a:p>
          <a:p>
            <a:pPr lvl="1" eaLnBrk="1" hangingPunct="1"/>
            <a:r>
              <a:rPr lang="en-US" sz="2000" dirty="0" smtClean="0"/>
              <a:t>Examining written narratives or videotapes of classroom events and discussing the problems and issues </a:t>
            </a:r>
            <a:r>
              <a:rPr lang="en-US" sz="2000" i="1" dirty="0" smtClean="0"/>
              <a:t>(A,B,E)</a:t>
            </a:r>
            <a:endParaRPr lang="en-US" sz="2000" dirty="0" smtClean="0"/>
          </a:p>
          <a:p>
            <a:pPr eaLnBrk="1" hangingPunct="1"/>
            <a:r>
              <a:rPr lang="en-US" sz="2400" dirty="0" smtClean="0"/>
              <a:t>Examining Student Work and Thinking, and Scoring Assessments:</a:t>
            </a:r>
          </a:p>
          <a:p>
            <a:pPr lvl="1" eaLnBrk="1" hangingPunct="1"/>
            <a:r>
              <a:rPr lang="en-US" sz="2000" dirty="0" smtClean="0"/>
              <a:t>Carefully examining students' work to understand their thinking so that appropriate instructional strategies and materials can be identified. </a:t>
            </a:r>
            <a:r>
              <a:rPr lang="en-US" sz="2000" i="1" dirty="0" smtClean="0"/>
              <a:t>(A,B,C,E)</a:t>
            </a:r>
            <a:endParaRPr lang="en-US" sz="2000" dirty="0" smtClean="0"/>
          </a:p>
          <a:p>
            <a:pPr eaLnBrk="1" hangingPunct="1"/>
            <a:endParaRPr lang="en-US" sz="24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smtClean="0"/>
              <a:t>Collaborative Work</a:t>
            </a:r>
          </a:p>
        </p:txBody>
      </p:sp>
      <p:sp>
        <p:nvSpPr>
          <p:cNvPr id="44035" name="Content Placeholder 2"/>
          <p:cNvSpPr>
            <a:spLocks noGrp="1"/>
          </p:cNvSpPr>
          <p:nvPr>
            <p:ph idx="1"/>
          </p:nvPr>
        </p:nvSpPr>
        <p:spPr>
          <a:xfrm>
            <a:off x="228600" y="1630363"/>
            <a:ext cx="8610600" cy="4525962"/>
          </a:xfrm>
        </p:spPr>
        <p:txBody>
          <a:bodyPr/>
          <a:lstStyle/>
          <a:p>
            <a:pPr eaLnBrk="1" hangingPunct="1"/>
            <a:r>
              <a:rPr lang="en-US" sz="2000" dirty="0" smtClean="0"/>
              <a:t>Study Groups:</a:t>
            </a:r>
          </a:p>
          <a:p>
            <a:pPr lvl="1" eaLnBrk="1" hangingPunct="1"/>
            <a:r>
              <a:rPr lang="en-US" sz="1800" dirty="0" smtClean="0"/>
              <a:t>Engaging in regular collaborative interactions around topics identified by the group, with opportunities to examine new information, reflect on classroom practice, and analyze outcome data. </a:t>
            </a:r>
            <a:r>
              <a:rPr lang="en-US" sz="1800" i="1" dirty="0" smtClean="0"/>
              <a:t>(A,C,E)</a:t>
            </a:r>
            <a:endParaRPr lang="en-US" sz="1800" dirty="0" smtClean="0"/>
          </a:p>
          <a:p>
            <a:pPr eaLnBrk="1" hangingPunct="1"/>
            <a:r>
              <a:rPr lang="en-US" sz="2000" dirty="0" smtClean="0"/>
              <a:t> Coaching and Mentoring:</a:t>
            </a:r>
          </a:p>
          <a:p>
            <a:pPr lvl="1" eaLnBrk="1" hangingPunct="1"/>
            <a:r>
              <a:rPr lang="en-US" sz="1800" dirty="0" smtClean="0"/>
              <a:t>Working one-on-one with another teacher to improve teaching and learning through a variety of activities, including classroom observation and feedback, problem solving, and co-planning. </a:t>
            </a:r>
            <a:r>
              <a:rPr lang="en-US" sz="1800" i="1" dirty="0" smtClean="0"/>
              <a:t>(B,C,D,E)</a:t>
            </a:r>
            <a:endParaRPr lang="en-US" sz="1800" dirty="0" smtClean="0"/>
          </a:p>
          <a:p>
            <a:pPr eaLnBrk="1" hangingPunct="1"/>
            <a:r>
              <a:rPr lang="en-US" sz="2000" dirty="0" smtClean="0"/>
              <a:t>Partnerships with people in Business, Industry, and Universities:</a:t>
            </a:r>
          </a:p>
          <a:p>
            <a:pPr lvl="1" eaLnBrk="1" hangingPunct="1"/>
            <a:r>
              <a:rPr lang="en-US" sz="1800" dirty="0" smtClean="0"/>
              <a:t>Working collaboratively with practicing professionals with the focus on improving teacher content knowledge, instructional materials, and access to facilities. </a:t>
            </a:r>
            <a:r>
              <a:rPr lang="en-US" sz="1800" i="1" dirty="0" smtClean="0"/>
              <a:t>(A,B)</a:t>
            </a:r>
            <a:endParaRPr lang="en-US" sz="1800" dirty="0" smtClean="0"/>
          </a:p>
          <a:p>
            <a:pPr eaLnBrk="1" hangingPunct="1"/>
            <a:r>
              <a:rPr lang="en-US" sz="2000" dirty="0" smtClean="0"/>
              <a:t>Professional Networks:</a:t>
            </a:r>
          </a:p>
          <a:p>
            <a:pPr lvl="1" eaLnBrk="1" hangingPunct="1"/>
            <a:r>
              <a:rPr lang="en-US" sz="1800" dirty="0" smtClean="0"/>
              <a:t>Linking in person or through electronic means with other teachers to explore topics of interest, pursue shared goals, and address common problems </a:t>
            </a:r>
            <a:r>
              <a:rPr lang="en-US" sz="1800" i="1" dirty="0" smtClean="0"/>
              <a:t>(A,B,C,E)</a:t>
            </a:r>
            <a:endParaRPr lang="en-US" sz="1800" dirty="0" smtClean="0"/>
          </a:p>
          <a:p>
            <a:pPr eaLnBrk="1" hangingPunct="1"/>
            <a:endParaRPr lang="en-US" sz="20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mtClean="0"/>
              <a:t>Vehicles and Mechanisms</a:t>
            </a:r>
          </a:p>
        </p:txBody>
      </p:sp>
      <p:sp>
        <p:nvSpPr>
          <p:cNvPr id="45059" name="Content Placeholder 2"/>
          <p:cNvSpPr>
            <a:spLocks noGrp="1"/>
          </p:cNvSpPr>
          <p:nvPr>
            <p:ph idx="1"/>
          </p:nvPr>
        </p:nvSpPr>
        <p:spPr>
          <a:xfrm>
            <a:off x="228600" y="1295400"/>
            <a:ext cx="9144000" cy="4525962"/>
          </a:xfrm>
        </p:spPr>
        <p:txBody>
          <a:bodyPr/>
          <a:lstStyle/>
          <a:p>
            <a:pPr eaLnBrk="1" hangingPunct="1"/>
            <a:r>
              <a:rPr lang="en-US" sz="2800" dirty="0" smtClean="0"/>
              <a:t>Workshops, Institutes, Courses, and Seminars:</a:t>
            </a:r>
          </a:p>
          <a:p>
            <a:pPr lvl="1" eaLnBrk="1" hangingPunct="1"/>
            <a:r>
              <a:rPr lang="en-US" sz="2400" dirty="0" smtClean="0"/>
              <a:t>Using structured opportunities outside the classroom to focus intensely on topics of interest, including mathematics content, and learn from others with more expertise. </a:t>
            </a:r>
            <a:r>
              <a:rPr lang="en-US" sz="2400" i="1" dirty="0" smtClean="0"/>
              <a:t>(A,B,C)</a:t>
            </a:r>
            <a:endParaRPr lang="en-US" sz="2400" dirty="0" smtClean="0"/>
          </a:p>
          <a:p>
            <a:pPr eaLnBrk="1" hangingPunct="1"/>
            <a:r>
              <a:rPr lang="en-US" sz="2800" dirty="0" smtClean="0"/>
              <a:t>Technology for Professional Development:</a:t>
            </a:r>
          </a:p>
          <a:p>
            <a:pPr lvl="1" eaLnBrk="1" hangingPunct="1"/>
            <a:r>
              <a:rPr lang="en-US" sz="2400" dirty="0" smtClean="0"/>
              <a:t>Using various kinds of technology, including computers, telecommunications, video, and CD-ROMs, to learn </a:t>
            </a:r>
            <a:r>
              <a:rPr lang="en-US" sz="2400" i="1" dirty="0" smtClean="0"/>
              <a:t>(A,B,C,E)</a:t>
            </a:r>
            <a:endParaRPr lang="en-US" sz="2400" dirty="0" smtClean="0"/>
          </a:p>
          <a:p>
            <a:pPr eaLnBrk="1" hangingPunct="1"/>
            <a:r>
              <a:rPr lang="en-US" sz="2800" dirty="0" smtClean="0"/>
              <a:t>Developing Professional Developers:</a:t>
            </a:r>
          </a:p>
          <a:p>
            <a:pPr lvl="1" eaLnBrk="1" hangingPunct="1"/>
            <a:r>
              <a:rPr lang="en-US" sz="2400" dirty="0" smtClean="0"/>
              <a:t>Building the skills and deep understanding of content pedagogy needed to create learning experiences. </a:t>
            </a:r>
            <a:r>
              <a:rPr lang="en-US" sz="2400" i="1" dirty="0" smtClean="0"/>
              <a:t>(B,C,D,E)</a:t>
            </a:r>
            <a:endParaRPr lang="en-US" sz="24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Planning</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t>Do</a:t>
            </a:r>
          </a:p>
        </p:txBody>
      </p:sp>
      <p:sp>
        <p:nvSpPr>
          <p:cNvPr id="34819" name="Content Placeholder 2"/>
          <p:cNvSpPr>
            <a:spLocks noGrp="1"/>
          </p:cNvSpPr>
          <p:nvPr>
            <p:ph idx="1"/>
          </p:nvPr>
        </p:nvSpPr>
        <p:spPr/>
        <p:txBody>
          <a:bodyPr/>
          <a:lstStyle/>
          <a:p>
            <a:pPr eaLnBrk="1" hangingPunct="1"/>
            <a:r>
              <a:rPr lang="en-US" dirty="0" smtClean="0"/>
              <a:t>Is this working?</a:t>
            </a:r>
          </a:p>
          <a:p>
            <a:pPr eaLnBrk="1" hangingPunct="1"/>
            <a:r>
              <a:rPr lang="en-US" dirty="0" smtClean="0"/>
              <a:t>Are we moving toward our goals of improved student learning?</a:t>
            </a:r>
          </a:p>
          <a:p>
            <a:pPr eaLnBrk="1" hangingPunct="1"/>
            <a:r>
              <a:rPr lang="en-US" dirty="0" smtClean="0"/>
              <a:t>Are we meeting participants’ needs?</a:t>
            </a:r>
          </a:p>
          <a:p>
            <a:pPr eaLnBrk="1" hangingPunct="1"/>
            <a:r>
              <a:rPr lang="en-US" dirty="0" smtClean="0"/>
              <a:t>Is our program, in fact a good match with our context?</a:t>
            </a:r>
          </a:p>
          <a:p>
            <a:pPr eaLnBrk="1" hangingPunct="1"/>
            <a:r>
              <a:rPr lang="en-US" dirty="0" smtClean="0"/>
              <a:t>What conditions have changed, how should we respond?</a:t>
            </a:r>
          </a:p>
          <a:p>
            <a:pPr eaLnBrk="1" hangingPunct="1"/>
            <a:r>
              <a:rPr lang="en-US" dirty="0" smtClean="0"/>
              <a:t>Bring in critical friends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Doing</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Evaluate</a:t>
            </a:r>
          </a:p>
        </p:txBody>
      </p:sp>
      <p:sp>
        <p:nvSpPr>
          <p:cNvPr id="35843" name="Content Placeholder 2"/>
          <p:cNvSpPr>
            <a:spLocks noGrp="1"/>
          </p:cNvSpPr>
          <p:nvPr>
            <p:ph idx="1"/>
          </p:nvPr>
        </p:nvSpPr>
        <p:spPr>
          <a:xfrm>
            <a:off x="457200" y="1600200"/>
            <a:ext cx="8458200" cy="4525963"/>
          </a:xfrm>
        </p:spPr>
        <p:txBody>
          <a:bodyPr/>
          <a:lstStyle/>
          <a:p>
            <a:pPr eaLnBrk="1" hangingPunct="1"/>
            <a:r>
              <a:rPr lang="en-US" dirty="0" smtClean="0"/>
              <a:t>What are the goals or desired outcomes?</a:t>
            </a:r>
          </a:p>
          <a:p>
            <a:pPr eaLnBrk="1" hangingPunct="1"/>
            <a:r>
              <a:rPr lang="en-US" dirty="0" smtClean="0"/>
              <a:t>How do you assess the accomplishment of the outcomes?</a:t>
            </a:r>
          </a:p>
          <a:p>
            <a:pPr eaLnBrk="1" hangingPunct="1"/>
            <a:r>
              <a:rPr lang="en-US" dirty="0" smtClean="0"/>
              <a:t>How do you acknowledge and evaluate how a professional development initiative and its participants change over time?</a:t>
            </a:r>
          </a:p>
          <a:p>
            <a:pPr eaLnBrk="1" hangingPunct="1"/>
            <a:r>
              <a:rPr lang="en-US" dirty="0" smtClean="0"/>
              <a:t>How do you take advantage of evaluation as a learning experience in itself?</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2895600"/>
            <a:ext cx="7851648" cy="1828800"/>
          </a:xfrm>
        </p:spPr>
        <p:txBody>
          <a:bodyPr>
            <a:normAutofit fontScale="90000"/>
          </a:bodyPr>
          <a:lstStyle/>
          <a:p>
            <a:pPr algn="ctr">
              <a:defRPr/>
            </a:pPr>
            <a:r>
              <a:rPr lang="en-US" dirty="0" smtClean="0"/>
              <a:t>The purpose of curriculum is…..</a:t>
            </a:r>
            <a:br>
              <a:rPr lang="en-US" dirty="0" smtClean="0"/>
            </a:br>
            <a:r>
              <a:rPr lang="en-US" dirty="0" smtClean="0"/>
              <a:t>The structure that best supports it is……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do you already have in place? </a:t>
            </a:r>
            <a:endParaRPr lang="en-US" dirty="0"/>
          </a:p>
        </p:txBody>
      </p:sp>
      <p:sp>
        <p:nvSpPr>
          <p:cNvPr id="6" name="Subtitle 5"/>
          <p:cNvSpPr>
            <a:spLocks noGrp="1"/>
          </p:cNvSpPr>
          <p:nvPr>
            <p:ph type="subTitle" idx="1"/>
          </p:nvPr>
        </p:nvSpPr>
        <p:spPr/>
        <p:txBody>
          <a:bodyPr/>
          <a:lstStyle/>
          <a:p>
            <a:r>
              <a:rPr lang="en-US" dirty="0" smtClean="0"/>
              <a:t>Evaluating</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0" y="457200"/>
            <a:ext cx="9144000" cy="6400800"/>
            <a:chOff x="0" y="457201"/>
            <a:chExt cx="9144000" cy="6400799"/>
          </a:xfrm>
        </p:grpSpPr>
        <p:sp>
          <p:nvSpPr>
            <p:cNvPr id="14339" name="Oval 6"/>
            <p:cNvSpPr>
              <a:spLocks noChangeArrowheads="1"/>
            </p:cNvSpPr>
            <p:nvPr/>
          </p:nvSpPr>
          <p:spPr bwMode="auto">
            <a:xfrm>
              <a:off x="0" y="457201"/>
              <a:ext cx="9144000" cy="6400799"/>
            </a:xfrm>
            <a:prstGeom prst="ellipse">
              <a:avLst/>
            </a:prstGeom>
            <a:noFill/>
            <a:ln w="57150">
              <a:solidFill>
                <a:srgbClr val="000000"/>
              </a:solidFill>
              <a:round/>
              <a:headEnd/>
              <a:tailEnd/>
            </a:ln>
          </p:spPr>
          <p:txBody>
            <a:bodyPr/>
            <a:lstStyle/>
            <a:p>
              <a:endParaRPr lang="en-US"/>
            </a:p>
          </p:txBody>
        </p:sp>
        <p:sp>
          <p:nvSpPr>
            <p:cNvPr id="14340" name="AutoShape 5"/>
            <p:cNvSpPr>
              <a:spLocks noChangeArrowheads="1"/>
            </p:cNvSpPr>
            <p:nvPr/>
          </p:nvSpPr>
          <p:spPr bwMode="auto">
            <a:xfrm>
              <a:off x="0" y="1371600"/>
              <a:ext cx="3733800" cy="4343400"/>
            </a:xfrm>
            <a:prstGeom prst="lef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1" name="AutoShape 4"/>
            <p:cNvSpPr>
              <a:spLocks noChangeArrowheads="1"/>
            </p:cNvSpPr>
            <p:nvPr/>
          </p:nvSpPr>
          <p:spPr bwMode="auto">
            <a:xfrm>
              <a:off x="5791200" y="1371600"/>
              <a:ext cx="3352800" cy="4419600"/>
            </a:xfrm>
            <a:prstGeom prst="righ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2" name="Text Box 3"/>
            <p:cNvSpPr txBox="1">
              <a:spLocks noChangeArrowheads="1"/>
            </p:cNvSpPr>
            <p:nvPr/>
          </p:nvSpPr>
          <p:spPr bwMode="auto">
            <a:xfrm>
              <a:off x="685800" y="18288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Current Reality</a:t>
              </a:r>
              <a:endParaRPr lang="en-US" sz="3200">
                <a:latin typeface="Arial" charset="0"/>
                <a:ea typeface="Calibri" pitchFamily="34" charset="0"/>
                <a:cs typeface="Times New Roman" pitchFamily="18" charset="0"/>
              </a:endParaRPr>
            </a:p>
          </p:txBody>
        </p:sp>
        <p:sp>
          <p:nvSpPr>
            <p:cNvPr id="14343" name="Text Box 2"/>
            <p:cNvSpPr txBox="1">
              <a:spLocks noChangeArrowheads="1"/>
            </p:cNvSpPr>
            <p:nvPr/>
          </p:nvSpPr>
          <p:spPr bwMode="auto">
            <a:xfrm>
              <a:off x="5562600" y="18288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Desired Reality</a:t>
              </a:r>
              <a:endParaRPr lang="en-US" sz="3200">
                <a:latin typeface="Arial" charset="0"/>
                <a:ea typeface="Calibri" pitchFamily="34" charset="0"/>
                <a:cs typeface="Times New Roman" pitchFamily="18" charset="0"/>
              </a:endParaRPr>
            </a:p>
          </p:txBody>
        </p:sp>
        <p:sp>
          <p:nvSpPr>
            <p:cNvPr id="14344" name="Text Box 1"/>
            <p:cNvSpPr txBox="1">
              <a:spLocks noChangeArrowheads="1"/>
            </p:cNvSpPr>
            <p:nvPr/>
          </p:nvSpPr>
          <p:spPr bwMode="auto">
            <a:xfrm>
              <a:off x="3048000" y="914401"/>
              <a:ext cx="3003550" cy="523220"/>
            </a:xfrm>
            <a:prstGeom prst="rect">
              <a:avLst/>
            </a:prstGeom>
            <a:noFill/>
            <a:ln w="9525">
              <a:noFill/>
              <a:miter lim="800000"/>
              <a:headEnd/>
              <a:tailEnd/>
            </a:ln>
          </p:spPr>
          <p:txBody>
            <a:bodyPr>
              <a:spAutoFit/>
            </a:bodyPr>
            <a:lstStyle/>
            <a:p>
              <a:pPr algn="ctr" eaLnBrk="1" hangingPunct="1"/>
              <a:r>
                <a:rPr lang="en-US" sz="2800" b="1" dirty="0">
                  <a:latin typeface="Calibri" pitchFamily="34" charset="0"/>
                  <a:ea typeface="Calibri" pitchFamily="34" charset="0"/>
                  <a:cs typeface="Times New Roman" pitchFamily="18" charset="0"/>
                </a:rPr>
                <a:t>Tension</a:t>
              </a:r>
              <a:endParaRPr lang="en-US" sz="4400" dirty="0">
                <a:latin typeface="Arial" charset="0"/>
                <a:ea typeface="Calibri" pitchFamily="34" charset="0"/>
                <a:cs typeface="Times New Roman" pitchFamily="18" charset="0"/>
              </a:endParaRPr>
            </a:p>
          </p:txBody>
        </p:sp>
      </p:grpSp>
      <p:sp>
        <p:nvSpPr>
          <p:cNvPr id="9" name="Down Arrow 8"/>
          <p:cNvSpPr/>
          <p:nvPr/>
        </p:nvSpPr>
        <p:spPr>
          <a:xfrm>
            <a:off x="4191000" y="1600200"/>
            <a:ext cx="8382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Creating your own structure</a:t>
            </a:r>
            <a:endParaRPr lang="en-US" dirty="0"/>
          </a:p>
        </p:txBody>
      </p:sp>
      <p:sp>
        <p:nvSpPr>
          <p:cNvPr id="5" name="Subtitle 4"/>
          <p:cNvSpPr>
            <a:spLocks noGrp="1"/>
          </p:cNvSpPr>
          <p:nvPr>
            <p:ph type="subTitle" idx="1"/>
          </p:nvPr>
        </p:nvSpPr>
        <p:spPr>
          <a:xfrm>
            <a:off x="990600" y="3886200"/>
            <a:ext cx="7010400" cy="1752600"/>
          </a:xfrm>
        </p:spPr>
        <p:txBody>
          <a:bodyPr/>
          <a:lstStyle/>
          <a:p>
            <a:pPr algn="l">
              <a:buFont typeface="Arial" pitchFamily="34" charset="0"/>
              <a:buChar char="•"/>
            </a:pPr>
            <a:r>
              <a:rPr lang="en-US" sz="2800" b="1" dirty="0" smtClean="0"/>
              <a:t>How would you organize this for your district?</a:t>
            </a:r>
          </a:p>
          <a:p>
            <a:pPr algn="l">
              <a:buFont typeface="Arial" pitchFamily="34" charset="0"/>
              <a:buChar char="•"/>
            </a:pPr>
            <a:r>
              <a:rPr lang="en-US" sz="2800" b="1" dirty="0" smtClean="0">
                <a:solidFill>
                  <a:schemeClr val="tx1"/>
                </a:solidFill>
              </a:rPr>
              <a:t>What </a:t>
            </a:r>
            <a:r>
              <a:rPr lang="en-US" sz="2800" b="1" dirty="0" smtClean="0">
                <a:solidFill>
                  <a:schemeClr val="tx1"/>
                </a:solidFill>
              </a:rPr>
              <a:t>would you need to do in your school/district to enable this to happen?</a:t>
            </a:r>
            <a:endParaRPr lang="en-US" sz="4000" b="1" dirty="0" smtClean="0">
              <a:solidFill>
                <a:schemeClr val="tx1"/>
              </a:solidFill>
            </a:endParaRPr>
          </a:p>
          <a:p>
            <a:endParaRPr lang="en-US"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Tools for planning</a:t>
            </a:r>
            <a:endParaRPr lang="en-US" dirty="0"/>
          </a:p>
        </p:txBody>
      </p:sp>
      <p:sp>
        <p:nvSpPr>
          <p:cNvPr id="4" name="TextBox 3"/>
          <p:cNvSpPr txBox="1"/>
          <p:nvPr/>
        </p:nvSpPr>
        <p:spPr>
          <a:xfrm>
            <a:off x="457200" y="1752600"/>
            <a:ext cx="3352800" cy="369332"/>
          </a:xfrm>
          <a:prstGeom prst="rect">
            <a:avLst/>
          </a:prstGeom>
          <a:noFill/>
        </p:spPr>
        <p:txBody>
          <a:bodyPr wrap="square" rtlCol="0">
            <a:spAutoFit/>
          </a:bodyPr>
          <a:lstStyle/>
          <a:p>
            <a:pPr algn="ctr"/>
            <a:r>
              <a:rPr lang="en-US" b="1" dirty="0" smtClean="0">
                <a:latin typeface="Comic Sans MS" pitchFamily="66" charset="0"/>
              </a:rPr>
              <a:t>CONTENT ANALYSIS</a:t>
            </a:r>
            <a:endParaRPr lang="en-US" b="1" dirty="0">
              <a:latin typeface="Comic Sans MS" pitchFamily="66" charset="0"/>
            </a:endParaRPr>
          </a:p>
        </p:txBody>
      </p:sp>
      <p:sp>
        <p:nvSpPr>
          <p:cNvPr id="5" name="TextBox 4"/>
          <p:cNvSpPr txBox="1"/>
          <p:nvPr/>
        </p:nvSpPr>
        <p:spPr>
          <a:xfrm>
            <a:off x="5257800" y="1752600"/>
            <a:ext cx="3352800" cy="369332"/>
          </a:xfrm>
          <a:prstGeom prst="rect">
            <a:avLst/>
          </a:prstGeom>
          <a:noFill/>
        </p:spPr>
        <p:txBody>
          <a:bodyPr wrap="square" rtlCol="0">
            <a:spAutoFit/>
          </a:bodyPr>
          <a:lstStyle/>
          <a:p>
            <a:pPr algn="ctr"/>
            <a:r>
              <a:rPr lang="en-US" b="1" dirty="0" smtClean="0">
                <a:latin typeface="Comic Sans MS" pitchFamily="66" charset="0"/>
              </a:rPr>
              <a:t>PROCESS</a:t>
            </a:r>
            <a:endParaRPr lang="en-US" b="1" dirty="0">
              <a:latin typeface="Comic Sans MS" pitchFamily="66" charset="0"/>
            </a:endParaRPr>
          </a:p>
        </p:txBody>
      </p:sp>
      <p:pic>
        <p:nvPicPr>
          <p:cNvPr id="6" name="Picture 2" descr="rainbow_web 0710"/>
          <p:cNvPicPr>
            <a:picLocks noChangeAspect="1" noChangeArrowheads="1"/>
          </p:cNvPicPr>
          <p:nvPr/>
        </p:nvPicPr>
        <p:blipFill>
          <a:blip r:embed="rId2" cstate="print"/>
          <a:srcRect/>
          <a:stretch>
            <a:fillRect/>
          </a:stretch>
        </p:blipFill>
        <p:spPr bwMode="auto">
          <a:xfrm>
            <a:off x="0" y="2514600"/>
            <a:ext cx="4634629" cy="2967037"/>
          </a:xfrm>
          <a:prstGeom prst="rect">
            <a:avLst/>
          </a:prstGeom>
          <a:noFill/>
          <a:ln w="9525">
            <a:noFill/>
            <a:miter lim="800000"/>
            <a:headEnd/>
            <a:tailEnd/>
          </a:ln>
        </p:spPr>
      </p:pic>
      <p:pic>
        <p:nvPicPr>
          <p:cNvPr id="7" name="Picture 2" descr="http://www.wested.org/tal/Graphics/Frameworks/Design_Framework.jpg"/>
          <p:cNvPicPr>
            <a:picLocks noChangeAspect="1" noChangeArrowheads="1"/>
          </p:cNvPicPr>
          <p:nvPr/>
        </p:nvPicPr>
        <p:blipFill>
          <a:blip r:embed="rId3" cstate="print"/>
          <a:srcRect/>
          <a:stretch>
            <a:fillRect/>
          </a:stretch>
        </p:blipFill>
        <p:spPr bwMode="auto">
          <a:xfrm>
            <a:off x="4648200" y="2362200"/>
            <a:ext cx="4495800" cy="3392924"/>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Go to the SS Wiki for more information and resources:</a:t>
            </a:r>
            <a:endParaRPr lang="en-US" dirty="0"/>
          </a:p>
        </p:txBody>
      </p:sp>
      <p:sp>
        <p:nvSpPr>
          <p:cNvPr id="3" name="Content Placeholder 2"/>
          <p:cNvSpPr>
            <a:spLocks noGrp="1"/>
          </p:cNvSpPr>
          <p:nvPr>
            <p:ph type="subTitle" idx="1"/>
          </p:nvPr>
        </p:nvSpPr>
        <p:spPr>
          <a:xfrm>
            <a:off x="0" y="4038600"/>
            <a:ext cx="8915400" cy="1752600"/>
          </a:xfrm>
        </p:spPr>
        <p:txBody>
          <a:bodyPr/>
          <a:lstStyle/>
          <a:p>
            <a:r>
              <a:rPr lang="en-US" dirty="0" smtClean="0">
                <a:hlinkClick r:id="rId2"/>
              </a:rPr>
              <a:t>http://wisconsinsocialstudies.wikispaces.com/</a:t>
            </a: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0" y="457200"/>
            <a:ext cx="9144000" cy="6400800"/>
            <a:chOff x="0" y="457201"/>
            <a:chExt cx="9144000" cy="6400799"/>
          </a:xfrm>
        </p:grpSpPr>
        <p:sp>
          <p:nvSpPr>
            <p:cNvPr id="14339" name="Oval 6"/>
            <p:cNvSpPr>
              <a:spLocks noChangeArrowheads="1"/>
            </p:cNvSpPr>
            <p:nvPr/>
          </p:nvSpPr>
          <p:spPr bwMode="auto">
            <a:xfrm>
              <a:off x="0" y="457201"/>
              <a:ext cx="9144000" cy="6400799"/>
            </a:xfrm>
            <a:prstGeom prst="ellipse">
              <a:avLst/>
            </a:prstGeom>
            <a:noFill/>
            <a:ln w="57150">
              <a:solidFill>
                <a:srgbClr val="000000"/>
              </a:solidFill>
              <a:round/>
              <a:headEnd/>
              <a:tailEnd/>
            </a:ln>
          </p:spPr>
          <p:txBody>
            <a:bodyPr/>
            <a:lstStyle/>
            <a:p>
              <a:endParaRPr lang="en-US"/>
            </a:p>
          </p:txBody>
        </p:sp>
        <p:sp>
          <p:nvSpPr>
            <p:cNvPr id="14340" name="AutoShape 5"/>
            <p:cNvSpPr>
              <a:spLocks noChangeArrowheads="1"/>
            </p:cNvSpPr>
            <p:nvPr/>
          </p:nvSpPr>
          <p:spPr bwMode="auto">
            <a:xfrm>
              <a:off x="0" y="1371600"/>
              <a:ext cx="3733800" cy="4343400"/>
            </a:xfrm>
            <a:prstGeom prst="lef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1" name="AutoShape 4"/>
            <p:cNvSpPr>
              <a:spLocks noChangeArrowheads="1"/>
            </p:cNvSpPr>
            <p:nvPr/>
          </p:nvSpPr>
          <p:spPr bwMode="auto">
            <a:xfrm>
              <a:off x="5791200" y="1371600"/>
              <a:ext cx="3352800" cy="4419600"/>
            </a:xfrm>
            <a:prstGeom prst="righ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2" name="Text Box 3"/>
            <p:cNvSpPr txBox="1">
              <a:spLocks noChangeArrowheads="1"/>
            </p:cNvSpPr>
            <p:nvPr/>
          </p:nvSpPr>
          <p:spPr bwMode="auto">
            <a:xfrm>
              <a:off x="6858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Current Reality</a:t>
              </a:r>
              <a:endParaRPr lang="en-US" sz="3200">
                <a:latin typeface="Arial" charset="0"/>
                <a:ea typeface="Calibri" pitchFamily="34" charset="0"/>
                <a:cs typeface="Times New Roman" pitchFamily="18" charset="0"/>
              </a:endParaRPr>
            </a:p>
          </p:txBody>
        </p:sp>
        <p:sp>
          <p:nvSpPr>
            <p:cNvPr id="14343" name="Text Box 2"/>
            <p:cNvSpPr txBox="1">
              <a:spLocks noChangeArrowheads="1"/>
            </p:cNvSpPr>
            <p:nvPr/>
          </p:nvSpPr>
          <p:spPr bwMode="auto">
            <a:xfrm>
              <a:off x="55626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Desired Reality</a:t>
              </a:r>
              <a:endParaRPr lang="en-US" sz="3200">
                <a:latin typeface="Arial" charset="0"/>
                <a:ea typeface="Calibri" pitchFamily="34" charset="0"/>
                <a:cs typeface="Times New Roman" pitchFamily="18" charset="0"/>
              </a:endParaRPr>
            </a:p>
          </p:txBody>
        </p:sp>
        <p:sp>
          <p:nvSpPr>
            <p:cNvPr id="14344" name="Text Box 1"/>
            <p:cNvSpPr txBox="1">
              <a:spLocks noChangeArrowheads="1"/>
            </p:cNvSpPr>
            <p:nvPr/>
          </p:nvSpPr>
          <p:spPr bwMode="auto">
            <a:xfrm>
              <a:off x="3048000" y="990601"/>
              <a:ext cx="3003550" cy="584775"/>
            </a:xfrm>
            <a:prstGeom prst="rect">
              <a:avLst/>
            </a:prstGeom>
            <a:noFill/>
            <a:ln w="9525">
              <a:noFill/>
              <a:miter lim="800000"/>
              <a:headEnd/>
              <a:tailEnd/>
            </a:ln>
          </p:spPr>
          <p:txBody>
            <a:bodyPr>
              <a:spAutoFit/>
            </a:bodyPr>
            <a:lstStyle/>
            <a:p>
              <a:pPr algn="ctr" eaLnBrk="1" hangingPunct="1"/>
              <a:r>
                <a:rPr lang="en-US" b="1" dirty="0">
                  <a:latin typeface="Calibri" pitchFamily="34" charset="0"/>
                  <a:ea typeface="Calibri" pitchFamily="34" charset="0"/>
                  <a:cs typeface="Times New Roman" pitchFamily="18" charset="0"/>
                </a:rPr>
                <a:t>Tension</a:t>
              </a:r>
              <a:endParaRPr lang="en-US" sz="3200" dirty="0">
                <a:latin typeface="Arial" charset="0"/>
                <a:ea typeface="Calibri" pitchFamily="34" charset="0"/>
                <a:cs typeface="Times New Roman" pitchFamily="18"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0" y="457200"/>
            <a:ext cx="9144000" cy="6400800"/>
            <a:chOff x="0" y="457201"/>
            <a:chExt cx="9144000" cy="6400799"/>
          </a:xfrm>
        </p:grpSpPr>
        <p:sp>
          <p:nvSpPr>
            <p:cNvPr id="14339" name="Oval 6"/>
            <p:cNvSpPr>
              <a:spLocks noChangeArrowheads="1"/>
            </p:cNvSpPr>
            <p:nvPr/>
          </p:nvSpPr>
          <p:spPr bwMode="auto">
            <a:xfrm>
              <a:off x="0" y="457201"/>
              <a:ext cx="9144000" cy="6400799"/>
            </a:xfrm>
            <a:prstGeom prst="ellipse">
              <a:avLst/>
            </a:prstGeom>
            <a:noFill/>
            <a:ln w="57150">
              <a:solidFill>
                <a:srgbClr val="000000"/>
              </a:solidFill>
              <a:round/>
              <a:headEnd/>
              <a:tailEnd/>
            </a:ln>
          </p:spPr>
          <p:txBody>
            <a:bodyPr/>
            <a:lstStyle/>
            <a:p>
              <a:endParaRPr lang="en-US"/>
            </a:p>
          </p:txBody>
        </p:sp>
        <p:sp>
          <p:nvSpPr>
            <p:cNvPr id="14340" name="AutoShape 5"/>
            <p:cNvSpPr>
              <a:spLocks noChangeArrowheads="1"/>
            </p:cNvSpPr>
            <p:nvPr/>
          </p:nvSpPr>
          <p:spPr bwMode="auto">
            <a:xfrm>
              <a:off x="0" y="1371600"/>
              <a:ext cx="3733800" cy="4343400"/>
            </a:xfrm>
            <a:prstGeom prst="leftArrow">
              <a:avLst>
                <a:gd name="adj1" fmla="val 50000"/>
                <a:gd name="adj2" fmla="val 25000"/>
              </a:avLst>
            </a:prstGeom>
            <a:solidFill>
              <a:schemeClr val="accent4"/>
            </a:solidFill>
            <a:ln w="9525">
              <a:solidFill>
                <a:srgbClr val="000000"/>
              </a:solidFill>
              <a:miter lim="800000"/>
              <a:headEnd/>
              <a:tailEnd/>
            </a:ln>
          </p:spPr>
          <p:txBody>
            <a:bodyPr/>
            <a:lstStyle/>
            <a:p>
              <a:endParaRPr lang="en-US"/>
            </a:p>
          </p:txBody>
        </p:sp>
        <p:sp>
          <p:nvSpPr>
            <p:cNvPr id="14341" name="AutoShape 4"/>
            <p:cNvSpPr>
              <a:spLocks noChangeArrowheads="1"/>
            </p:cNvSpPr>
            <p:nvPr/>
          </p:nvSpPr>
          <p:spPr bwMode="auto">
            <a:xfrm>
              <a:off x="5791200" y="1371600"/>
              <a:ext cx="3352800" cy="4419600"/>
            </a:xfrm>
            <a:prstGeom prst="right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14342" name="Text Box 3"/>
            <p:cNvSpPr txBox="1">
              <a:spLocks noChangeArrowheads="1"/>
            </p:cNvSpPr>
            <p:nvPr/>
          </p:nvSpPr>
          <p:spPr bwMode="auto">
            <a:xfrm>
              <a:off x="6858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Current Reality</a:t>
              </a:r>
              <a:endParaRPr lang="en-US" sz="3200">
                <a:latin typeface="Arial" charset="0"/>
                <a:ea typeface="Calibri" pitchFamily="34" charset="0"/>
                <a:cs typeface="Times New Roman" pitchFamily="18" charset="0"/>
              </a:endParaRPr>
            </a:p>
          </p:txBody>
        </p:sp>
        <p:sp>
          <p:nvSpPr>
            <p:cNvPr id="14343" name="Text Box 2"/>
            <p:cNvSpPr txBox="1">
              <a:spLocks noChangeArrowheads="1"/>
            </p:cNvSpPr>
            <p:nvPr/>
          </p:nvSpPr>
          <p:spPr bwMode="auto">
            <a:xfrm>
              <a:off x="5562600" y="1905001"/>
              <a:ext cx="3003550" cy="584775"/>
            </a:xfrm>
            <a:prstGeom prst="rect">
              <a:avLst/>
            </a:prstGeom>
            <a:noFill/>
            <a:ln w="9525">
              <a:noFill/>
              <a:miter lim="800000"/>
              <a:headEnd/>
              <a:tailEnd/>
            </a:ln>
          </p:spPr>
          <p:txBody>
            <a:bodyPr>
              <a:spAutoFit/>
            </a:bodyPr>
            <a:lstStyle/>
            <a:p>
              <a:pPr algn="ctr" eaLnBrk="1" hangingPunct="1"/>
              <a:r>
                <a:rPr lang="en-US" b="1">
                  <a:latin typeface="Calibri" pitchFamily="34" charset="0"/>
                  <a:ea typeface="Calibri" pitchFamily="34" charset="0"/>
                  <a:cs typeface="Times New Roman" pitchFamily="18" charset="0"/>
                </a:rPr>
                <a:t>Desired Reality</a:t>
              </a:r>
              <a:endParaRPr lang="en-US" sz="3200">
                <a:latin typeface="Arial" charset="0"/>
                <a:ea typeface="Calibri" pitchFamily="34" charset="0"/>
                <a:cs typeface="Times New Roman" pitchFamily="18" charset="0"/>
              </a:endParaRPr>
            </a:p>
          </p:txBody>
        </p:sp>
        <p:sp>
          <p:nvSpPr>
            <p:cNvPr id="14344" name="Text Box 1"/>
            <p:cNvSpPr txBox="1">
              <a:spLocks noChangeArrowheads="1"/>
            </p:cNvSpPr>
            <p:nvPr/>
          </p:nvSpPr>
          <p:spPr bwMode="auto">
            <a:xfrm>
              <a:off x="3048000" y="990601"/>
              <a:ext cx="3003550" cy="584775"/>
            </a:xfrm>
            <a:prstGeom prst="rect">
              <a:avLst/>
            </a:prstGeom>
            <a:noFill/>
            <a:ln w="9525">
              <a:noFill/>
              <a:miter lim="800000"/>
              <a:headEnd/>
              <a:tailEnd/>
            </a:ln>
          </p:spPr>
          <p:txBody>
            <a:bodyPr>
              <a:spAutoFit/>
            </a:bodyPr>
            <a:lstStyle/>
            <a:p>
              <a:pPr algn="ctr" eaLnBrk="1" hangingPunct="1"/>
              <a:r>
                <a:rPr lang="en-US" b="1" dirty="0">
                  <a:latin typeface="Calibri" pitchFamily="34" charset="0"/>
                  <a:ea typeface="Calibri" pitchFamily="34" charset="0"/>
                  <a:cs typeface="Times New Roman" pitchFamily="18" charset="0"/>
                </a:rPr>
                <a:t>Tension</a:t>
              </a:r>
              <a:endParaRPr lang="en-US" sz="3200" dirty="0">
                <a:latin typeface="Arial" charset="0"/>
                <a:ea typeface="Calibri" pitchFamily="34" charset="0"/>
                <a:cs typeface="Times New Roman" pitchFamily="18"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Curriculum Adoption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What is your current reality?</a:t>
            </a:r>
          </a:p>
        </p:txBody>
      </p:sp>
      <p:sp>
        <p:nvSpPr>
          <p:cNvPr id="6147" name="Content Placeholder 2"/>
          <p:cNvSpPr>
            <a:spLocks noGrp="1"/>
          </p:cNvSpPr>
          <p:nvPr>
            <p:ph idx="1"/>
          </p:nvPr>
        </p:nvSpPr>
        <p:spPr/>
        <p:txBody>
          <a:bodyPr/>
          <a:lstStyle/>
          <a:p>
            <a:pPr eaLnBrk="1" hangingPunct="1"/>
            <a:r>
              <a:rPr lang="en-US" dirty="0" smtClean="0"/>
              <a:t>Write down the process you currently use for Curriculum Adoption</a:t>
            </a:r>
          </a:p>
          <a:p>
            <a:pPr eaLnBrk="1" hangingPunct="1"/>
            <a:r>
              <a:rPr lang="en-US" dirty="0" smtClean="0"/>
              <a:t>What </a:t>
            </a:r>
            <a:r>
              <a:rPr lang="en-US" dirty="0" smtClean="0"/>
              <a:t>do you see as the strengths?</a:t>
            </a:r>
          </a:p>
          <a:p>
            <a:pPr eaLnBrk="1" hangingPunct="1"/>
            <a:r>
              <a:rPr lang="en-US" dirty="0" smtClean="0"/>
              <a:t>What do you see as the weaknesses?</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20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20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 name="NOPREFERENCE" val="False"/>
  <p:tag name="DELIMITERS" val="3.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TotalTime>
  <Words>1789</Words>
  <Application>Microsoft Office PowerPoint</Application>
  <PresentationFormat>On-screen Show (4:3)</PresentationFormat>
  <Paragraphs>312</Paragraphs>
  <Slides>54</Slides>
  <Notes>9</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    Creating a 21st Century Curriculum Adoption Cycle    Turning the curriculum adoption cycle into a professional development cycle </vt:lpstr>
      <vt:lpstr>Goals for session</vt:lpstr>
      <vt:lpstr>Introductions</vt:lpstr>
      <vt:lpstr>Where are we now?</vt:lpstr>
      <vt:lpstr>The purpose of curriculum is….. The structure that best supports it is……</vt:lpstr>
      <vt:lpstr>Slide 6</vt:lpstr>
      <vt:lpstr>Slide 7</vt:lpstr>
      <vt:lpstr>Curriculum Adoption</vt:lpstr>
      <vt:lpstr>What is your current reality?</vt:lpstr>
      <vt:lpstr>Slide 10</vt:lpstr>
      <vt:lpstr>The High Stakes of  Curriculum Selection</vt:lpstr>
      <vt:lpstr>Books Face Extinction as Schools Go High-Tech</vt:lpstr>
      <vt:lpstr>Professional Development</vt:lpstr>
      <vt:lpstr>What is your current reality?</vt:lpstr>
      <vt:lpstr>Slide 15</vt:lpstr>
      <vt:lpstr>The World's Largest English Department  A Ning group for English teachers reveals the potential of online social networking to break the culture of professional isolation.</vt:lpstr>
      <vt:lpstr>Turning Promise into Practice….</vt:lpstr>
      <vt:lpstr>Slide 18</vt:lpstr>
      <vt:lpstr>New Tools for planning</vt:lpstr>
      <vt:lpstr>New Tools for planning</vt:lpstr>
      <vt:lpstr>Slide 21</vt:lpstr>
      <vt:lpstr>Slide 22</vt:lpstr>
      <vt:lpstr>What is the 21st century purpose for our content area?</vt:lpstr>
      <vt:lpstr>Key components to use</vt:lpstr>
      <vt:lpstr>21st century Skills</vt:lpstr>
      <vt:lpstr>21st century Skills cont…</vt:lpstr>
      <vt:lpstr>New Tools for planning</vt:lpstr>
      <vt:lpstr>Slide 28</vt:lpstr>
      <vt:lpstr>Vision/Mission</vt:lpstr>
      <vt:lpstr>Slide 30</vt:lpstr>
      <vt:lpstr>Slide 31</vt:lpstr>
      <vt:lpstr>What do you already have in place? </vt:lpstr>
      <vt:lpstr>           Analyze student data</vt:lpstr>
      <vt:lpstr>Slide 34</vt:lpstr>
      <vt:lpstr>What do you already have in place? </vt:lpstr>
      <vt:lpstr>Set Goals</vt:lpstr>
      <vt:lpstr>Slide 37</vt:lpstr>
      <vt:lpstr>What do you already have in place? </vt:lpstr>
      <vt:lpstr>Plan</vt:lpstr>
      <vt:lpstr>Strategies </vt:lpstr>
      <vt:lpstr>Immersion</vt:lpstr>
      <vt:lpstr>Curriculum</vt:lpstr>
      <vt:lpstr>Examining Practice</vt:lpstr>
      <vt:lpstr>Collaborative Work</vt:lpstr>
      <vt:lpstr>Vehicles and Mechanisms</vt:lpstr>
      <vt:lpstr>What do you already have in place? </vt:lpstr>
      <vt:lpstr>Do</vt:lpstr>
      <vt:lpstr>What do you already have in place? </vt:lpstr>
      <vt:lpstr>Evaluate</vt:lpstr>
      <vt:lpstr>What do you already have in place? </vt:lpstr>
      <vt:lpstr>Slide 51</vt:lpstr>
      <vt:lpstr>Creating your own structure</vt:lpstr>
      <vt:lpstr>New Tools for planning</vt:lpstr>
      <vt:lpstr>Go to the SS Wiki for more information and resources:</vt:lpstr>
    </vt:vector>
  </TitlesOfParts>
  <Company>State of Wisconsin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Beth E. Ratway</dc:creator>
  <cp:lastModifiedBy>Default</cp:lastModifiedBy>
  <cp:revision>67</cp:revision>
  <dcterms:created xsi:type="dcterms:W3CDTF">2009-02-23T17:34:41Z</dcterms:created>
  <dcterms:modified xsi:type="dcterms:W3CDTF">2009-10-02T00:48:17Z</dcterms:modified>
</cp:coreProperties>
</file>